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0" r:id="rId5"/>
    <p:sldId id="357" r:id="rId6"/>
    <p:sldId id="380" r:id="rId7"/>
    <p:sldId id="379" r:id="rId8"/>
    <p:sldId id="272" r:id="rId9"/>
    <p:sldId id="273" r:id="rId10"/>
    <p:sldId id="274" r:id="rId11"/>
    <p:sldId id="323" r:id="rId12"/>
    <p:sldId id="324" r:id="rId13"/>
    <p:sldId id="275" r:id="rId14"/>
    <p:sldId id="276" r:id="rId15"/>
    <p:sldId id="277" r:id="rId16"/>
    <p:sldId id="278" r:id="rId17"/>
    <p:sldId id="325" r:id="rId18"/>
    <p:sldId id="326" r:id="rId19"/>
    <p:sldId id="327" r:id="rId20"/>
    <p:sldId id="32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329" r:id="rId33"/>
    <p:sldId id="294" r:id="rId34"/>
    <p:sldId id="295" r:id="rId35"/>
    <p:sldId id="296" r:id="rId36"/>
    <p:sldId id="297" r:id="rId37"/>
    <p:sldId id="358" r:id="rId38"/>
    <p:sldId id="381" r:id="rId39"/>
    <p:sldId id="378" r:id="rId40"/>
    <p:sldId id="359" r:id="rId41"/>
    <p:sldId id="360" r:id="rId42"/>
    <p:sldId id="361" r:id="rId43"/>
    <p:sldId id="362" r:id="rId44"/>
    <p:sldId id="363" r:id="rId45"/>
    <p:sldId id="365" r:id="rId46"/>
    <p:sldId id="364" r:id="rId47"/>
    <p:sldId id="366" r:id="rId48"/>
    <p:sldId id="368" r:id="rId49"/>
    <p:sldId id="367" r:id="rId50"/>
    <p:sldId id="369" r:id="rId51"/>
    <p:sldId id="377" r:id="rId52"/>
    <p:sldId id="331" r:id="rId53"/>
    <p:sldId id="332" r:id="rId54"/>
    <p:sldId id="333" r:id="rId55"/>
    <p:sldId id="334" r:id="rId56"/>
    <p:sldId id="336" r:id="rId57"/>
    <p:sldId id="337" r:id="rId58"/>
    <p:sldId id="338" r:id="rId59"/>
    <p:sldId id="346" r:id="rId60"/>
    <p:sldId id="348" r:id="rId61"/>
    <p:sldId id="347" r:id="rId62"/>
    <p:sldId id="349" r:id="rId63"/>
    <p:sldId id="350" r:id="rId64"/>
    <p:sldId id="351" r:id="rId65"/>
    <p:sldId id="354" r:id="rId66"/>
    <p:sldId id="340" r:id="rId67"/>
    <p:sldId id="344" r:id="rId68"/>
    <p:sldId id="35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5E57-D0DA-443C-8283-5659AB283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54E72-B473-478A-908B-B04CD274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8046-7E4F-46DF-B540-8AECBBE3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CD72E-2DC4-4A75-BE4E-6C0917ED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933DC-C291-48EA-A6EB-5F838F55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1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482E-DEF6-43D1-88C1-08499E98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5479F-D6AD-4EDE-959F-AC1490DD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45D6-E35D-4037-B2AF-F89BEFB7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871A-7207-4278-8137-1010ECC5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7167-F7F7-4F28-8B87-456B76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2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AB1C7-1B4F-410F-A0F1-88D10BE80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174DA-F088-40E5-933E-81A78FE96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71D8-1CBF-4560-AAC6-AF46A2DD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48A83-45F2-41A0-9A26-79328F24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18D0E-3D05-4296-8E41-ED520549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36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5567-5A2F-4072-AE60-E1F91BC7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A33B5-2E96-4865-96C7-C80B7787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96022-EE27-4956-8D49-E8A1F172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8E51B-D145-4D0F-BAC6-67DA77DB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8333-EA43-40ED-B7F0-534B4548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1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7D56-AA11-40A5-8E56-1C7FD3CD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7A360-4C7A-4F1D-B361-6023AF3E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6D29D-1254-4E97-94C4-BC384C9C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031B-FAAA-4519-9B0C-AAD252DF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22FDA-8D79-4DF7-8251-3EA8C899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63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798-6A84-4F6C-AA48-4D058E2D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898BC-855F-46A9-A884-45EF9C605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F1BFE-F6BF-43DC-A81F-F1B56603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FEB1B-913A-49FF-A7EB-5B8D4A63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EE47C-8466-4213-8C86-B6151789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B3AAD-57B1-4D70-B4CD-3073F971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8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B80B-8BB0-447B-97AE-1719F0D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A7CF4-0BCE-4FD2-AF5E-F1B386B98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01BDD-B465-42C4-B5C5-FE660D246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57BD0-15CF-4841-BF6E-58660A4EA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611AE-FA74-4B72-BE30-E52768C93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F35D2-62F1-4C00-8344-52E1AF91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8E144-B497-4DB9-AC91-D95EE8EC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6B332-1F51-4CF6-BE30-29687EA4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2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4989-64A5-410C-9BA1-9681557D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27F84-CDB3-448A-A0B9-6BCCE9AC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992EF-565E-4420-A4AC-F77E90FC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2ACC2-B4AE-4C59-A5EC-CF2DDF4C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1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CC5E9-2848-47F9-99FF-92BEEC6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F53B4-EFB2-41E7-8189-05429C08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4F66-0B95-4A5E-A89F-4EFED7B5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07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2E58-4E54-4621-8675-A50DA201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B42E-12D6-4CE0-BF2B-970AE609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AEBD9-BC15-48F0-95B9-85663EB2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D59D2-0751-4E2D-B8B9-176C1B38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0FE9-4B81-449B-BDB7-DE24DB3B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8BFC4-0E7A-442B-8255-24A5D6AD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18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4E0E-CFB7-4B32-9DA9-9FF1D02B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96842-80CC-4603-867E-652A24FE1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38595-A3B9-4418-AFA0-1C797487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30B14-59E4-4DF1-B02E-AF36B28A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F8BA-515C-4F66-AAEA-1FF61C9C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EFDF-AE6E-4D3A-AAEF-9DB269AB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5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52051-28D5-4BE2-A4E5-DA030E48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AB0C6-90F7-42EE-80B9-32C882E5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71B9-21C9-4599-8494-EDED29F07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5F4B7-19C7-4E28-A597-02A1BD3AF576}" type="datetimeFigureOut">
              <a:rPr lang="en-GB" smtClean="0"/>
              <a:t>06/07/2020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0637-9614-4855-80A7-08EC251C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3F5A8-0D7A-484C-A9ED-194CE88F9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7E3C-666E-4E0E-ABA8-83900F1376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423AC-3327-404D-A47D-3E876B66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36"/>
            <a:ext cx="12192000" cy="68027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5A1F48-43FA-4DF8-BDA6-284E844AC0D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Oracle ML Demo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DBD7CC-3248-417C-A091-CB5EE25DAF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Barry Starkey    Northgate Public Services.</a:t>
            </a:r>
          </a:p>
        </p:txBody>
      </p:sp>
    </p:spTree>
    <p:extLst>
      <p:ext uri="{BB962C8B-B14F-4D97-AF65-F5344CB8AC3E}">
        <p14:creationId xmlns:p14="http://schemas.microsoft.com/office/powerpoint/2010/main" val="391170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7B4A9-B0C3-47DD-BCCC-16242814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8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E71F5-766A-4B65-98AF-F93CF85CA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C25FB-C8CB-4453-9DA4-61A9C047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68C7-76E8-4485-B84C-930614B0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68C7-76E8-4485-B84C-930614B0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47545-9C03-4693-BA23-5D727B248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657225"/>
            <a:ext cx="74866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68C7-76E8-4485-B84C-930614B0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19923-D79F-457C-A344-5B11C8197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657225"/>
            <a:ext cx="74866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68C7-76E8-4485-B84C-930614B0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9B7D7-E54A-4141-992A-B7AC690FF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657225"/>
            <a:ext cx="74866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C68C7-76E8-4485-B84C-930614B03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6A1C2-634E-4087-9220-54ACB8A2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657225"/>
            <a:ext cx="74866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12AD3-AF87-4A16-A455-419DD9E2A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6EDA5-FD62-41DB-8BE0-68B6DBCD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9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61E-AD6D-4B44-B2E9-E5BC8A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Next months 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377E-537A-44DE-A187-DE783102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Imagine you are a large social landlord and you manage 30,000 rented properties.</a:t>
            </a:r>
          </a:p>
          <a:p>
            <a:r>
              <a:rPr lang="en-GB" dirty="0"/>
              <a:t>Resources are tight, where do you direct your teams? </a:t>
            </a:r>
          </a:p>
          <a:p>
            <a:r>
              <a:rPr lang="en-GB" dirty="0"/>
              <a:t>Calling all your tenants each week to encourage them isn’t an option.</a:t>
            </a:r>
          </a:p>
          <a:p>
            <a:r>
              <a:rPr lang="en-GB" dirty="0"/>
              <a:t>Where will your efforts do the most good and help the most people?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08890-0A70-4196-95A4-6617574E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1" y="535733"/>
            <a:ext cx="2857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8B1B0-6938-498C-80F4-D46DD4EE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EAE2E-4014-469D-A892-48BD2FBE4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10171-FA84-4AE3-B7D3-51039A2B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E0E48-0582-4922-AB6D-A00FBC1B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AEDF97-128F-4E4A-B235-3F3B7997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06B92-D3C3-4C68-8501-6FD66B63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7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149D6-623A-40D1-BC9F-0CB6B6BF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5DA34-12A1-404D-827D-A9AA6AAD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27950-1E09-467D-A34B-0FE64EBC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27950-1E09-467D-A34B-0FE64EBC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B027C9-0599-4FA9-A7EA-8A7532C00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5" y="604837"/>
            <a:ext cx="7486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61E-AD6D-4B44-B2E9-E5BC8A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377E-537A-44DE-A187-DE783102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Oracle ML can be accessed on premise via SQL Developer Data Miner GUI. </a:t>
            </a:r>
          </a:p>
          <a:p>
            <a:r>
              <a:rPr lang="en-GB" dirty="0"/>
              <a:t>It’s point and click interface needs no real knowledge of the underlying SQL. </a:t>
            </a:r>
          </a:p>
          <a:p>
            <a:r>
              <a:rPr lang="en-GB" dirty="0"/>
              <a:t>Moving to the Oracle Cloud we </a:t>
            </a:r>
            <a:r>
              <a:rPr lang="en-GB" b="1" i="1" dirty="0"/>
              <a:t>need</a:t>
            </a:r>
            <a:r>
              <a:rPr lang="en-GB" dirty="0"/>
              <a:t> that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90644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382C21-B193-4182-B9A1-619D080C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E3959E-71EC-4FEB-9BD2-4AC1EE7C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50" y="3429000"/>
            <a:ext cx="3733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0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46E0F-A417-4D1E-BE80-5C0369D7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3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CC90E-8511-4C72-B138-FA231A78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42" y="46257"/>
            <a:ext cx="9014294" cy="67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62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AAA57-7951-4315-9A9A-483185036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5" y="1027729"/>
            <a:ext cx="10796189" cy="48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61E-AD6D-4B44-B2E9-E5BC8A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into the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377E-537A-44DE-A187-DE783102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the same model in Oracle Autonomous Data Warehouse Zeppelin Notebook.</a:t>
            </a:r>
          </a:p>
          <a:p>
            <a:r>
              <a:rPr lang="en-GB" dirty="0"/>
              <a:t>ADW is like test driving a Tesla. You never want to go back!</a:t>
            </a:r>
          </a:p>
        </p:txBody>
      </p:sp>
    </p:spTree>
    <p:extLst>
      <p:ext uri="{BB962C8B-B14F-4D97-AF65-F5344CB8AC3E}">
        <p14:creationId xmlns:p14="http://schemas.microsoft.com/office/powerpoint/2010/main" val="108114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61E-AD6D-4B44-B2E9-E5BC8A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versus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377E-537A-44DE-A187-DE783102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model were going to build is based on 3.1 million training data set</a:t>
            </a:r>
          </a:p>
          <a:p>
            <a:r>
              <a:rPr lang="en-GB" dirty="0"/>
              <a:t>91% of these will pay their rent in the coming month</a:t>
            </a:r>
          </a:p>
          <a:p>
            <a:r>
              <a:rPr lang="en-GB" dirty="0"/>
              <a:t>We want to find the needles in the haystack that aren’t going to pay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899F1-5201-48D8-B01B-352CD872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37676"/>
            <a:ext cx="4029679" cy="3526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9058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11F3DC-B131-493D-942A-A6822B41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6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0A2409-D986-4283-8047-A7B2A35A2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8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BD3BC-DAA3-4505-8418-18799CE5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3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E36DA-2B03-46BA-B45B-11F1154E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61E-AD6D-4B44-B2E9-E5BC8A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get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377E-537A-44DE-A187-DE783102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Oracle Cloud ML Zeppelin Notebooks have a very good example section to help you. </a:t>
            </a:r>
          </a:p>
          <a:p>
            <a:r>
              <a:rPr lang="en-GB" dirty="0"/>
              <a:t>However, today were going to use the established, easy to use GUI in SQL Developer </a:t>
            </a:r>
          </a:p>
          <a:p>
            <a:r>
              <a:rPr lang="en-GB" dirty="0"/>
              <a:t>and Data Miner to get us started. </a:t>
            </a:r>
          </a:p>
        </p:txBody>
      </p:sp>
    </p:spTree>
    <p:extLst>
      <p:ext uri="{BB962C8B-B14F-4D97-AF65-F5344CB8AC3E}">
        <p14:creationId xmlns:p14="http://schemas.microsoft.com/office/powerpoint/2010/main" val="3381570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AAB39-481C-4882-9078-3EB6A978C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7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D5C8C-1B42-4566-9620-6505B045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05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B423C-3F2F-44D9-82BC-6FF0D358D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6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1D595-0F9D-4F50-B48F-F507C7291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3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32E3F-0198-4466-B970-8871DB6DB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1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05723-A4AF-4B9E-8CD5-05F3B9FE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8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CBA86-8E8C-4417-9040-4167767D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92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1411B-D945-4841-BE8D-56076E877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87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61E-AD6D-4B44-B2E9-E5BC8A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Visualise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377E-537A-44DE-A187-DE7831023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Now were going to investigate our models in Oracle Analytic Cloud </a:t>
            </a:r>
          </a:p>
          <a:p>
            <a:r>
              <a:rPr lang="en-GB" dirty="0"/>
              <a:t>OAC is like “Autopilot” for your data</a:t>
            </a:r>
          </a:p>
          <a:p>
            <a:r>
              <a:rPr lang="en-GB" i="1" dirty="0"/>
              <a:t>“The greatest value of a picture is when it forces us to notice what we never expected to see.”</a:t>
            </a:r>
          </a:p>
          <a:p>
            <a:r>
              <a:rPr lang="en-GB" dirty="0"/>
              <a:t>									John Tukey</a:t>
            </a:r>
          </a:p>
        </p:txBody>
      </p:sp>
    </p:spTree>
    <p:extLst>
      <p:ext uri="{BB962C8B-B14F-4D97-AF65-F5344CB8AC3E}">
        <p14:creationId xmlns:p14="http://schemas.microsoft.com/office/powerpoint/2010/main" val="3927183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A7DE7-DF4D-4328-B067-5A27264B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778BC-99F1-40A3-8296-F2750949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64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F62D0-CDC1-489D-A5AE-31E4C100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3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4E433-97EB-47EA-8430-67F60787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6620CB-6310-4569-ABF6-C8BA170B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DFBFB-1533-4465-BD57-201C8623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3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2D6DF-5051-4384-9D2D-B83AA55D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75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252A1-EE15-43B1-AB32-84B2D2BB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2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94E02-13B6-49BD-8D4F-6C933F2F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28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C133F-4D53-48D4-A49E-2D585D40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5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D374E-8159-45B8-BA53-3C6C3A070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2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DE475-D3AB-47CF-AE72-BAF96F2F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7243D-BCAC-4C78-BFE6-243C95F44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76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6E1F3-B066-43D0-BA11-6F72B460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8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76F51-B733-4142-8F9D-EBC27D2D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4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BEC7-A538-4A6A-9B82-ACD2DF7F1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End.. not quite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ADDDF-6F39-47FD-9ECA-DABEBA5B3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3970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So, when we have an accurate working model, what do we do with it?</a:t>
            </a:r>
          </a:p>
          <a:p>
            <a:r>
              <a:rPr lang="en-GB" dirty="0"/>
              <a:t>Well, we surface the results in our NPS Integrated Housing Management System, built on APEX 20.1 </a:t>
            </a:r>
          </a:p>
          <a:p>
            <a:r>
              <a:rPr lang="en-GB" dirty="0"/>
              <a:t>I've now shown you just the start of the modelling process and how to use Oracle ADW, ML and OAC to assist/explore the best models at a rapid pace. </a:t>
            </a:r>
          </a:p>
          <a:p>
            <a:r>
              <a:rPr lang="en-GB" dirty="0"/>
              <a:t>By adding Machine Learning into our screens and datasets we can bring our customers the deeper insight they truly need to help their tenants in these uncertain times.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16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0B12F-D896-4B7E-81E8-4D10C8E15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8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D8AB8-8FBF-498E-BD9E-2F4C363FF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21"/>
            <a:ext cx="12192000" cy="66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2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BEC7-A538-4A6A-9B82-ACD2DF7F1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watching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ADDDF-6F39-47FD-9ECA-DABEBA5B3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3970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4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35A0F-3934-42D0-A574-5737F2D4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35A0F-3934-42D0-A574-5737F2D4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9946E-1D68-49B7-9331-17C909583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604837"/>
            <a:ext cx="84391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8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35A0F-3934-42D0-A574-5737F2D4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EED01-A663-4251-AA7B-E23712CE7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604837"/>
            <a:ext cx="84391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6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9547F5B292941ADE671C1C9266B40" ma:contentTypeVersion="13" ma:contentTypeDescription="Create a new document." ma:contentTypeScope="" ma:versionID="2cc3a784c55e00993e105fd3c9e1116c">
  <xsd:schema xmlns:xsd="http://www.w3.org/2001/XMLSchema" xmlns:xs="http://www.w3.org/2001/XMLSchema" xmlns:p="http://schemas.microsoft.com/office/2006/metadata/properties" xmlns:ns3="5fbfb379-0677-42c5-8b7e-4cf6aa4d21a7" xmlns:ns4="63acf6c6-3374-4ce2-b69d-ace89d7e18a7" targetNamespace="http://schemas.microsoft.com/office/2006/metadata/properties" ma:root="true" ma:fieldsID="f7d459b66d3fbd5d5063de5fc5bbb661" ns3:_="" ns4:_="">
    <xsd:import namespace="5fbfb379-0677-42c5-8b7e-4cf6aa4d21a7"/>
    <xsd:import namespace="63acf6c6-3374-4ce2-b69d-ace89d7e18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fb379-0677-42c5-8b7e-4cf6aa4d21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cf6c6-3374-4ce2-b69d-ace89d7e1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6E5F94-05B5-43EB-A90F-EB5D7708E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bfb379-0677-42c5-8b7e-4cf6aa4d21a7"/>
    <ds:schemaRef ds:uri="63acf6c6-3374-4ce2-b69d-ace89d7e1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C2268-393A-4239-989C-9AE555CF9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F5EDD9-94B1-4A79-B8A2-7871857790C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382</Words>
  <Application>Microsoft Office PowerPoint</Application>
  <PresentationFormat>Widescreen</PresentationFormat>
  <Paragraphs>33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PowerPoint Presentation</vt:lpstr>
      <vt:lpstr> Next months rent</vt:lpstr>
      <vt:lpstr>Machine learning</vt:lpstr>
      <vt:lpstr>Lets get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into the Cloud</vt:lpstr>
      <vt:lpstr>Bias versus variance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Lets Visualise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End.. not quite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Starkey</dc:creator>
  <cp:lastModifiedBy>Carrie Dayton</cp:lastModifiedBy>
  <cp:revision>45</cp:revision>
  <dcterms:created xsi:type="dcterms:W3CDTF">2020-06-29T11:19:20Z</dcterms:created>
  <dcterms:modified xsi:type="dcterms:W3CDTF">2020-07-07T01:47:45Z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0x01010037C9547F5B292941ADE671C1C9266B40</vt:lpwstr>
  </property>
</Properties>
</file>