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6.xml" ContentType="application/vnd.openxmlformats-officedocument.themeOverr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6" r:id="rId3"/>
    <p:sldMasterId id="2147483669" r:id="rId4"/>
  </p:sldMasterIdLst>
  <p:notesMasterIdLst>
    <p:notesMasterId r:id="rId36"/>
  </p:notesMasterIdLst>
  <p:sldIdLst>
    <p:sldId id="279" r:id="rId5"/>
    <p:sldId id="280" r:id="rId6"/>
    <p:sldId id="262" r:id="rId7"/>
    <p:sldId id="265" r:id="rId8"/>
    <p:sldId id="263" r:id="rId9"/>
    <p:sldId id="264" r:id="rId10"/>
    <p:sldId id="293" r:id="rId11"/>
    <p:sldId id="258" r:id="rId12"/>
    <p:sldId id="259" r:id="rId13"/>
    <p:sldId id="260" r:id="rId14"/>
    <p:sldId id="274" r:id="rId15"/>
    <p:sldId id="273" r:id="rId16"/>
    <p:sldId id="270" r:id="rId17"/>
    <p:sldId id="271" r:id="rId18"/>
    <p:sldId id="290" r:id="rId19"/>
    <p:sldId id="272" r:id="rId20"/>
    <p:sldId id="276" r:id="rId21"/>
    <p:sldId id="277" r:id="rId22"/>
    <p:sldId id="278" r:id="rId23"/>
    <p:sldId id="282" r:id="rId24"/>
    <p:sldId id="283" r:id="rId25"/>
    <p:sldId id="284" r:id="rId26"/>
    <p:sldId id="285" r:id="rId27"/>
    <p:sldId id="294" r:id="rId28"/>
    <p:sldId id="286" r:id="rId29"/>
    <p:sldId id="287" r:id="rId30"/>
    <p:sldId id="288" r:id="rId31"/>
    <p:sldId id="289" r:id="rId32"/>
    <p:sldId id="281" r:id="rId33"/>
    <p:sldId id="295" r:id="rId34"/>
    <p:sldId id="291"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92" autoAdjust="0"/>
  </p:normalViewPr>
  <p:slideViewPr>
    <p:cSldViewPr>
      <p:cViewPr varScale="1">
        <p:scale>
          <a:sx n="129" d="100"/>
          <a:sy n="129" d="100"/>
        </p:scale>
        <p:origin x="110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178C36-6F30-4680-9917-11846AF7F09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ED16045F-AACD-42F5-A841-BDB75A509270}">
      <dgm:prSet phldrT="[Text]" custT="1"/>
      <dgm:spPr/>
      <dgm:t>
        <a:bodyPr/>
        <a:lstStyle/>
        <a:p>
          <a:r>
            <a:rPr lang="en-GB" sz="1100" b="1" dirty="0">
              <a:latin typeface="Arial" pitchFamily="34" charset="0"/>
              <a:cs typeface="Arial" pitchFamily="34" charset="0"/>
            </a:rPr>
            <a:t>Business Issues</a:t>
          </a:r>
        </a:p>
      </dgm:t>
    </dgm:pt>
    <dgm:pt modelId="{C6103597-3B84-49BB-9D3B-5733D1BB34CC}" type="parTrans" cxnId="{6FEFE557-2090-4438-9637-58FA460AB37E}">
      <dgm:prSet/>
      <dgm:spPr/>
      <dgm:t>
        <a:bodyPr/>
        <a:lstStyle/>
        <a:p>
          <a:endParaRPr lang="en-GB"/>
        </a:p>
      </dgm:t>
    </dgm:pt>
    <dgm:pt modelId="{74CD09A6-CA63-45C4-973D-A327310E73B9}" type="sibTrans" cxnId="{6FEFE557-2090-4438-9637-58FA460AB37E}">
      <dgm:prSet/>
      <dgm:spPr/>
      <dgm:t>
        <a:bodyPr/>
        <a:lstStyle/>
        <a:p>
          <a:endParaRPr lang="en-GB" dirty="0"/>
        </a:p>
      </dgm:t>
    </dgm:pt>
    <dgm:pt modelId="{940E9DCC-3FA9-4EBA-B6D0-825C668483F2}">
      <dgm:prSet phldrT="[Text]" custT="1"/>
      <dgm:spPr/>
      <dgm:t>
        <a:bodyPr/>
        <a:lstStyle/>
        <a:p>
          <a:r>
            <a:rPr lang="en-GB" sz="1100" b="1" dirty="0">
              <a:latin typeface="Arial" pitchFamily="34" charset="0"/>
              <a:cs typeface="Arial" pitchFamily="34" charset="0"/>
            </a:rPr>
            <a:t>Data</a:t>
          </a:r>
        </a:p>
      </dgm:t>
    </dgm:pt>
    <dgm:pt modelId="{83AC1D17-1D6A-4AD0-B0DC-0D45560EBD69}" type="parTrans" cxnId="{9FD072DB-3A52-4102-B731-83B27356C7D6}">
      <dgm:prSet/>
      <dgm:spPr/>
      <dgm:t>
        <a:bodyPr/>
        <a:lstStyle/>
        <a:p>
          <a:endParaRPr lang="en-GB"/>
        </a:p>
      </dgm:t>
    </dgm:pt>
    <dgm:pt modelId="{AC0C31C5-91E4-4420-9DB9-CC0979AC0248}" type="sibTrans" cxnId="{9FD072DB-3A52-4102-B731-83B27356C7D6}">
      <dgm:prSet/>
      <dgm:spPr/>
      <dgm:t>
        <a:bodyPr/>
        <a:lstStyle/>
        <a:p>
          <a:endParaRPr lang="en-GB" dirty="0"/>
        </a:p>
      </dgm:t>
    </dgm:pt>
    <dgm:pt modelId="{7D014C8C-A7AC-4687-9FC8-2013EC0B7F74}">
      <dgm:prSet phldrT="[Text]" custT="1"/>
      <dgm:spPr/>
      <dgm:t>
        <a:bodyPr/>
        <a:lstStyle/>
        <a:p>
          <a:r>
            <a:rPr lang="en-GB" sz="1100" b="1" dirty="0">
              <a:latin typeface="Arial" pitchFamily="34" charset="0"/>
              <a:cs typeface="Arial" pitchFamily="34" charset="0"/>
            </a:rPr>
            <a:t>Analytics</a:t>
          </a:r>
        </a:p>
      </dgm:t>
    </dgm:pt>
    <dgm:pt modelId="{38F012EF-61DE-4305-9F24-B1E54C56C3F1}" type="parTrans" cxnId="{36B617C7-C5C2-4715-8BC6-2B0CA0BA5239}">
      <dgm:prSet/>
      <dgm:spPr/>
      <dgm:t>
        <a:bodyPr/>
        <a:lstStyle/>
        <a:p>
          <a:endParaRPr lang="en-GB"/>
        </a:p>
      </dgm:t>
    </dgm:pt>
    <dgm:pt modelId="{F7B25182-8ACA-4250-B451-445B3661EB49}" type="sibTrans" cxnId="{36B617C7-C5C2-4715-8BC6-2B0CA0BA5239}">
      <dgm:prSet/>
      <dgm:spPr/>
      <dgm:t>
        <a:bodyPr/>
        <a:lstStyle/>
        <a:p>
          <a:endParaRPr lang="en-GB" dirty="0"/>
        </a:p>
      </dgm:t>
    </dgm:pt>
    <dgm:pt modelId="{36241BD1-6138-4867-93D7-F7DDFE268B78}">
      <dgm:prSet phldrT="[Text]" custT="1"/>
      <dgm:spPr/>
      <dgm:t>
        <a:bodyPr/>
        <a:lstStyle/>
        <a:p>
          <a:r>
            <a:rPr lang="en-GB" sz="1100" b="1" dirty="0">
              <a:latin typeface="Arial" pitchFamily="34" charset="0"/>
              <a:cs typeface="Arial" pitchFamily="34" charset="0"/>
            </a:rPr>
            <a:t>Insights</a:t>
          </a:r>
        </a:p>
      </dgm:t>
    </dgm:pt>
    <dgm:pt modelId="{4503143D-E31B-488C-BE57-240749153474}" type="parTrans" cxnId="{E27F8148-EAE2-457F-8A2A-57012720C641}">
      <dgm:prSet/>
      <dgm:spPr/>
      <dgm:t>
        <a:bodyPr/>
        <a:lstStyle/>
        <a:p>
          <a:endParaRPr lang="en-GB"/>
        </a:p>
      </dgm:t>
    </dgm:pt>
    <dgm:pt modelId="{F37FFCED-7E22-48A1-AFA1-65B54C7C4CA3}" type="sibTrans" cxnId="{E27F8148-EAE2-457F-8A2A-57012720C641}">
      <dgm:prSet/>
      <dgm:spPr/>
      <dgm:t>
        <a:bodyPr/>
        <a:lstStyle/>
        <a:p>
          <a:endParaRPr lang="en-GB" dirty="0"/>
        </a:p>
      </dgm:t>
    </dgm:pt>
    <dgm:pt modelId="{E0DE2843-C32B-4AD8-9F86-7523618A3224}">
      <dgm:prSet phldrT="[Text]" custT="1"/>
      <dgm:spPr/>
      <dgm:t>
        <a:bodyPr/>
        <a:lstStyle/>
        <a:p>
          <a:r>
            <a:rPr lang="en-GB" sz="1100" b="1" dirty="0">
              <a:latin typeface="Arial" pitchFamily="34" charset="0"/>
              <a:cs typeface="Arial" pitchFamily="34" charset="0"/>
            </a:rPr>
            <a:t>Actions</a:t>
          </a:r>
        </a:p>
      </dgm:t>
    </dgm:pt>
    <dgm:pt modelId="{F6A1A6DA-779B-4FE5-B3D1-145A459EE239}" type="parTrans" cxnId="{009FE164-757C-4F69-8046-249A0D09E068}">
      <dgm:prSet/>
      <dgm:spPr/>
      <dgm:t>
        <a:bodyPr/>
        <a:lstStyle/>
        <a:p>
          <a:endParaRPr lang="en-GB"/>
        </a:p>
      </dgm:t>
    </dgm:pt>
    <dgm:pt modelId="{E57320FF-A731-4695-8F1D-3816BE26A652}" type="sibTrans" cxnId="{009FE164-757C-4F69-8046-249A0D09E068}">
      <dgm:prSet/>
      <dgm:spPr/>
      <dgm:t>
        <a:bodyPr/>
        <a:lstStyle/>
        <a:p>
          <a:endParaRPr lang="en-GB" dirty="0"/>
        </a:p>
      </dgm:t>
    </dgm:pt>
    <dgm:pt modelId="{FDE140D0-8134-42AE-BF18-DCA79C11FC91}">
      <dgm:prSet phldrT="[Text]" custT="1"/>
      <dgm:spPr/>
      <dgm:t>
        <a:bodyPr/>
        <a:lstStyle/>
        <a:p>
          <a:r>
            <a:rPr lang="en-GB" sz="1100" b="1" dirty="0">
              <a:latin typeface="Arial" pitchFamily="34" charset="0"/>
              <a:cs typeface="Arial" pitchFamily="34" charset="0"/>
            </a:rPr>
            <a:t>Outcomes</a:t>
          </a:r>
        </a:p>
      </dgm:t>
    </dgm:pt>
    <dgm:pt modelId="{F3AC0424-0610-485A-B772-B0F0A6F1098D}" type="parTrans" cxnId="{AA610BAA-C45B-45D3-8E2A-216D5139125D}">
      <dgm:prSet/>
      <dgm:spPr/>
      <dgm:t>
        <a:bodyPr/>
        <a:lstStyle/>
        <a:p>
          <a:endParaRPr lang="en-GB"/>
        </a:p>
      </dgm:t>
    </dgm:pt>
    <dgm:pt modelId="{93FE02DA-1298-4EC8-95D0-499F37999C1E}" type="sibTrans" cxnId="{AA610BAA-C45B-45D3-8E2A-216D5139125D}">
      <dgm:prSet/>
      <dgm:spPr/>
      <dgm:t>
        <a:bodyPr/>
        <a:lstStyle/>
        <a:p>
          <a:endParaRPr lang="en-GB" dirty="0"/>
        </a:p>
      </dgm:t>
    </dgm:pt>
    <dgm:pt modelId="{0F1E5C4D-DBDF-4871-88B1-B91521932E50}" type="pres">
      <dgm:prSet presAssocID="{5E178C36-6F30-4680-9917-11846AF7F09A}" presName="cycle" presStyleCnt="0">
        <dgm:presLayoutVars>
          <dgm:dir/>
          <dgm:resizeHandles val="exact"/>
        </dgm:presLayoutVars>
      </dgm:prSet>
      <dgm:spPr/>
    </dgm:pt>
    <dgm:pt modelId="{6C074D6C-9224-4174-A93B-830B40AF6E95}" type="pres">
      <dgm:prSet presAssocID="{ED16045F-AACD-42F5-A841-BDB75A509270}" presName="node" presStyleLbl="node1" presStyleIdx="0" presStyleCnt="6" custScaleX="123636" custRadScaleRad="100809" custRadScaleInc="24214">
        <dgm:presLayoutVars>
          <dgm:bulletEnabled val="1"/>
        </dgm:presLayoutVars>
      </dgm:prSet>
      <dgm:spPr/>
    </dgm:pt>
    <dgm:pt modelId="{FC89968B-F797-40EB-A577-A19905BE1861}" type="pres">
      <dgm:prSet presAssocID="{74CD09A6-CA63-45C4-973D-A327310E73B9}" presName="sibTrans" presStyleLbl="sibTrans2D1" presStyleIdx="0" presStyleCnt="6"/>
      <dgm:spPr/>
    </dgm:pt>
    <dgm:pt modelId="{BCADBAE0-3386-4ACA-A815-2E8FC0AC4A7A}" type="pres">
      <dgm:prSet presAssocID="{74CD09A6-CA63-45C4-973D-A327310E73B9}" presName="connectorText" presStyleLbl="sibTrans2D1" presStyleIdx="0" presStyleCnt="6"/>
      <dgm:spPr/>
    </dgm:pt>
    <dgm:pt modelId="{C3487FE8-7014-4D10-B392-4FB0BC561A5F}" type="pres">
      <dgm:prSet presAssocID="{940E9DCC-3FA9-4EBA-B6D0-825C668483F2}" presName="node" presStyleLbl="node1" presStyleIdx="1" presStyleCnt="6" custRadScaleRad="111221" custRadScaleInc="10951">
        <dgm:presLayoutVars>
          <dgm:bulletEnabled val="1"/>
        </dgm:presLayoutVars>
      </dgm:prSet>
      <dgm:spPr/>
    </dgm:pt>
    <dgm:pt modelId="{A65D6DB7-33EF-4849-9665-0606E60B58B3}" type="pres">
      <dgm:prSet presAssocID="{AC0C31C5-91E4-4420-9DB9-CC0979AC0248}" presName="sibTrans" presStyleLbl="sibTrans2D1" presStyleIdx="1" presStyleCnt="6"/>
      <dgm:spPr/>
    </dgm:pt>
    <dgm:pt modelId="{FDCE1D19-AF9A-4ABD-9F59-D67489122B59}" type="pres">
      <dgm:prSet presAssocID="{AC0C31C5-91E4-4420-9DB9-CC0979AC0248}" presName="connectorText" presStyleLbl="sibTrans2D1" presStyleIdx="1" presStyleCnt="6"/>
      <dgm:spPr/>
    </dgm:pt>
    <dgm:pt modelId="{CDF2C3EA-93BA-4BB5-B5F3-7AAFDC63ED0D}" type="pres">
      <dgm:prSet presAssocID="{7D014C8C-A7AC-4687-9FC8-2013EC0B7F74}" presName="node" presStyleLbl="node1" presStyleIdx="2" presStyleCnt="6" custScaleX="122927" custScaleY="111010" custRadScaleRad="111221" custRadScaleInc="-10951">
        <dgm:presLayoutVars>
          <dgm:bulletEnabled val="1"/>
        </dgm:presLayoutVars>
      </dgm:prSet>
      <dgm:spPr/>
    </dgm:pt>
    <dgm:pt modelId="{748A9D1D-D686-4B1B-8AE0-37852708BCB1}" type="pres">
      <dgm:prSet presAssocID="{F7B25182-8ACA-4250-B451-445B3661EB49}" presName="sibTrans" presStyleLbl="sibTrans2D1" presStyleIdx="2" presStyleCnt="6"/>
      <dgm:spPr/>
    </dgm:pt>
    <dgm:pt modelId="{E053F762-C803-4EC2-9C5B-660F7CB2D899}" type="pres">
      <dgm:prSet presAssocID="{F7B25182-8ACA-4250-B451-445B3661EB49}" presName="connectorText" presStyleLbl="sibTrans2D1" presStyleIdx="2" presStyleCnt="6"/>
      <dgm:spPr/>
    </dgm:pt>
    <dgm:pt modelId="{F7223AB9-DA1A-45D3-9A0D-600E9F56A0F9}" type="pres">
      <dgm:prSet presAssocID="{36241BD1-6138-4867-93D7-F7DDFE268B78}" presName="node" presStyleLbl="node1" presStyleIdx="3" presStyleCnt="6">
        <dgm:presLayoutVars>
          <dgm:bulletEnabled val="1"/>
        </dgm:presLayoutVars>
      </dgm:prSet>
      <dgm:spPr/>
    </dgm:pt>
    <dgm:pt modelId="{9B7D5218-2974-4860-A646-E86228A455E0}" type="pres">
      <dgm:prSet presAssocID="{F37FFCED-7E22-48A1-AFA1-65B54C7C4CA3}" presName="sibTrans" presStyleLbl="sibTrans2D1" presStyleIdx="3" presStyleCnt="6"/>
      <dgm:spPr/>
    </dgm:pt>
    <dgm:pt modelId="{1C3AA3DE-A803-4230-BFF9-4E5F747082BE}" type="pres">
      <dgm:prSet presAssocID="{F37FFCED-7E22-48A1-AFA1-65B54C7C4CA3}" presName="connectorText" presStyleLbl="sibTrans2D1" presStyleIdx="3" presStyleCnt="6"/>
      <dgm:spPr/>
    </dgm:pt>
    <dgm:pt modelId="{F8CDFCE3-7F94-40AC-ADC2-B53AF9785D89}" type="pres">
      <dgm:prSet presAssocID="{E0DE2843-C32B-4AD8-9F86-7523618A3224}" presName="node" presStyleLbl="node1" presStyleIdx="4" presStyleCnt="6" custRadScaleRad="96894" custRadScaleInc="15284">
        <dgm:presLayoutVars>
          <dgm:bulletEnabled val="1"/>
        </dgm:presLayoutVars>
      </dgm:prSet>
      <dgm:spPr/>
    </dgm:pt>
    <dgm:pt modelId="{8AB2ECC2-1DE6-4B11-9679-439C198D6920}" type="pres">
      <dgm:prSet presAssocID="{E57320FF-A731-4695-8F1D-3816BE26A652}" presName="sibTrans" presStyleLbl="sibTrans2D1" presStyleIdx="4" presStyleCnt="6"/>
      <dgm:spPr/>
    </dgm:pt>
    <dgm:pt modelId="{9837E25E-256C-4896-90BD-3991C154E667}" type="pres">
      <dgm:prSet presAssocID="{E57320FF-A731-4695-8F1D-3816BE26A652}" presName="connectorText" presStyleLbl="sibTrans2D1" presStyleIdx="4" presStyleCnt="6"/>
      <dgm:spPr/>
    </dgm:pt>
    <dgm:pt modelId="{CECC3FF9-B9B6-4DD0-BE40-BFA79995535B}" type="pres">
      <dgm:prSet presAssocID="{FDE140D0-8134-42AE-BF18-DCA79C11FC91}" presName="node" presStyleLbl="node1" presStyleIdx="5" presStyleCnt="6" custScaleX="125684" custRadScaleRad="89188" custRadScaleInc="13659">
        <dgm:presLayoutVars>
          <dgm:bulletEnabled val="1"/>
        </dgm:presLayoutVars>
      </dgm:prSet>
      <dgm:spPr/>
    </dgm:pt>
    <dgm:pt modelId="{B6E8B927-383F-4D18-91AB-1B40DBA1C732}" type="pres">
      <dgm:prSet presAssocID="{93FE02DA-1298-4EC8-95D0-499F37999C1E}" presName="sibTrans" presStyleLbl="sibTrans2D1" presStyleIdx="5" presStyleCnt="6"/>
      <dgm:spPr/>
    </dgm:pt>
    <dgm:pt modelId="{05F11C85-4872-4CD6-B978-B8E1973B849C}" type="pres">
      <dgm:prSet presAssocID="{93FE02DA-1298-4EC8-95D0-499F37999C1E}" presName="connectorText" presStyleLbl="sibTrans2D1" presStyleIdx="5" presStyleCnt="6"/>
      <dgm:spPr/>
    </dgm:pt>
  </dgm:ptLst>
  <dgm:cxnLst>
    <dgm:cxn modelId="{B915AF0C-B656-40BD-95F7-5AD3598BE38D}" type="presOf" srcId="{F7B25182-8ACA-4250-B451-445B3661EB49}" destId="{E053F762-C803-4EC2-9C5B-660F7CB2D899}" srcOrd="1" destOrd="0" presId="urn:microsoft.com/office/officeart/2005/8/layout/cycle2"/>
    <dgm:cxn modelId="{66C0EE17-6885-4025-AD75-52D164A4B736}" type="presOf" srcId="{AC0C31C5-91E4-4420-9DB9-CC0979AC0248}" destId="{A65D6DB7-33EF-4849-9665-0606E60B58B3}" srcOrd="0" destOrd="0" presId="urn:microsoft.com/office/officeart/2005/8/layout/cycle2"/>
    <dgm:cxn modelId="{95540A25-CC47-4DC0-8752-FB94F9772BFE}" type="presOf" srcId="{74CD09A6-CA63-45C4-973D-A327310E73B9}" destId="{FC89968B-F797-40EB-A577-A19905BE1861}" srcOrd="0" destOrd="0" presId="urn:microsoft.com/office/officeart/2005/8/layout/cycle2"/>
    <dgm:cxn modelId="{05783A25-B500-43E6-AABE-D499551B543B}" type="presOf" srcId="{74CD09A6-CA63-45C4-973D-A327310E73B9}" destId="{BCADBAE0-3386-4ACA-A815-2E8FC0AC4A7A}" srcOrd="1" destOrd="0" presId="urn:microsoft.com/office/officeart/2005/8/layout/cycle2"/>
    <dgm:cxn modelId="{F8645B27-D15F-4F26-A8EF-DEF923EB982E}" type="presOf" srcId="{36241BD1-6138-4867-93D7-F7DDFE268B78}" destId="{F7223AB9-DA1A-45D3-9A0D-600E9F56A0F9}" srcOrd="0" destOrd="0" presId="urn:microsoft.com/office/officeart/2005/8/layout/cycle2"/>
    <dgm:cxn modelId="{B043ED39-1DD0-49F4-982B-FD6F22287C2F}" type="presOf" srcId="{93FE02DA-1298-4EC8-95D0-499F37999C1E}" destId="{05F11C85-4872-4CD6-B978-B8E1973B849C}" srcOrd="1" destOrd="0" presId="urn:microsoft.com/office/officeart/2005/8/layout/cycle2"/>
    <dgm:cxn modelId="{DA1FB93F-5900-4121-A110-4A4DBCEA7D07}" type="presOf" srcId="{940E9DCC-3FA9-4EBA-B6D0-825C668483F2}" destId="{C3487FE8-7014-4D10-B392-4FB0BC561A5F}" srcOrd="0" destOrd="0" presId="urn:microsoft.com/office/officeart/2005/8/layout/cycle2"/>
    <dgm:cxn modelId="{451B2740-BA35-4FD9-ADD6-3F6882E53B01}" type="presOf" srcId="{F37FFCED-7E22-48A1-AFA1-65B54C7C4CA3}" destId="{9B7D5218-2974-4860-A646-E86228A455E0}" srcOrd="0" destOrd="0" presId="urn:microsoft.com/office/officeart/2005/8/layout/cycle2"/>
    <dgm:cxn modelId="{009FE164-757C-4F69-8046-249A0D09E068}" srcId="{5E178C36-6F30-4680-9917-11846AF7F09A}" destId="{E0DE2843-C32B-4AD8-9F86-7523618A3224}" srcOrd="4" destOrd="0" parTransId="{F6A1A6DA-779B-4FE5-B3D1-145A459EE239}" sibTransId="{E57320FF-A731-4695-8F1D-3816BE26A652}"/>
    <dgm:cxn modelId="{68B4C967-BFCA-42C5-9102-107311344F3C}" type="presOf" srcId="{ED16045F-AACD-42F5-A841-BDB75A509270}" destId="{6C074D6C-9224-4174-A93B-830B40AF6E95}" srcOrd="0" destOrd="0" presId="urn:microsoft.com/office/officeart/2005/8/layout/cycle2"/>
    <dgm:cxn modelId="{E27F8148-EAE2-457F-8A2A-57012720C641}" srcId="{5E178C36-6F30-4680-9917-11846AF7F09A}" destId="{36241BD1-6138-4867-93D7-F7DDFE268B78}" srcOrd="3" destOrd="0" parTransId="{4503143D-E31B-488C-BE57-240749153474}" sibTransId="{F37FFCED-7E22-48A1-AFA1-65B54C7C4CA3}"/>
    <dgm:cxn modelId="{DFCC2449-9C0B-4961-AF0C-CEF8E8481798}" type="presOf" srcId="{E57320FF-A731-4695-8F1D-3816BE26A652}" destId="{9837E25E-256C-4896-90BD-3991C154E667}" srcOrd="1" destOrd="0" presId="urn:microsoft.com/office/officeart/2005/8/layout/cycle2"/>
    <dgm:cxn modelId="{6FEFE557-2090-4438-9637-58FA460AB37E}" srcId="{5E178C36-6F30-4680-9917-11846AF7F09A}" destId="{ED16045F-AACD-42F5-A841-BDB75A509270}" srcOrd="0" destOrd="0" parTransId="{C6103597-3B84-49BB-9D3B-5733D1BB34CC}" sibTransId="{74CD09A6-CA63-45C4-973D-A327310E73B9}"/>
    <dgm:cxn modelId="{0B81317A-45F2-47AC-AD5B-E048B209EE0A}" type="presOf" srcId="{7D014C8C-A7AC-4687-9FC8-2013EC0B7F74}" destId="{CDF2C3EA-93BA-4BB5-B5F3-7AAFDC63ED0D}" srcOrd="0" destOrd="0" presId="urn:microsoft.com/office/officeart/2005/8/layout/cycle2"/>
    <dgm:cxn modelId="{1189867B-C81E-4F0D-8C4C-6A6B2B28B229}" type="presOf" srcId="{FDE140D0-8134-42AE-BF18-DCA79C11FC91}" destId="{CECC3FF9-B9B6-4DD0-BE40-BFA79995535B}" srcOrd="0" destOrd="0" presId="urn:microsoft.com/office/officeart/2005/8/layout/cycle2"/>
    <dgm:cxn modelId="{0283DE8E-2FB6-4AE2-9674-B051A556D59F}" type="presOf" srcId="{5E178C36-6F30-4680-9917-11846AF7F09A}" destId="{0F1E5C4D-DBDF-4871-88B1-B91521932E50}" srcOrd="0" destOrd="0" presId="urn:microsoft.com/office/officeart/2005/8/layout/cycle2"/>
    <dgm:cxn modelId="{FD54B991-D47F-4C55-8A69-897107EC56EC}" type="presOf" srcId="{E57320FF-A731-4695-8F1D-3816BE26A652}" destId="{8AB2ECC2-1DE6-4B11-9679-439C198D6920}" srcOrd="0" destOrd="0" presId="urn:microsoft.com/office/officeart/2005/8/layout/cycle2"/>
    <dgm:cxn modelId="{AA610BAA-C45B-45D3-8E2A-216D5139125D}" srcId="{5E178C36-6F30-4680-9917-11846AF7F09A}" destId="{FDE140D0-8134-42AE-BF18-DCA79C11FC91}" srcOrd="5" destOrd="0" parTransId="{F3AC0424-0610-485A-B772-B0F0A6F1098D}" sibTransId="{93FE02DA-1298-4EC8-95D0-499F37999C1E}"/>
    <dgm:cxn modelId="{22E298BD-123C-42FB-B827-BDB52D0E1776}" type="presOf" srcId="{F37FFCED-7E22-48A1-AFA1-65B54C7C4CA3}" destId="{1C3AA3DE-A803-4230-BFF9-4E5F747082BE}" srcOrd="1" destOrd="0" presId="urn:microsoft.com/office/officeart/2005/8/layout/cycle2"/>
    <dgm:cxn modelId="{36B617C7-C5C2-4715-8BC6-2B0CA0BA5239}" srcId="{5E178C36-6F30-4680-9917-11846AF7F09A}" destId="{7D014C8C-A7AC-4687-9FC8-2013EC0B7F74}" srcOrd="2" destOrd="0" parTransId="{38F012EF-61DE-4305-9F24-B1E54C56C3F1}" sibTransId="{F7B25182-8ACA-4250-B451-445B3661EB49}"/>
    <dgm:cxn modelId="{6BB1E8DA-C542-4682-9607-3F52AC8D1755}" type="presOf" srcId="{E0DE2843-C32B-4AD8-9F86-7523618A3224}" destId="{F8CDFCE3-7F94-40AC-ADC2-B53AF9785D89}" srcOrd="0" destOrd="0" presId="urn:microsoft.com/office/officeart/2005/8/layout/cycle2"/>
    <dgm:cxn modelId="{9FD072DB-3A52-4102-B731-83B27356C7D6}" srcId="{5E178C36-6F30-4680-9917-11846AF7F09A}" destId="{940E9DCC-3FA9-4EBA-B6D0-825C668483F2}" srcOrd="1" destOrd="0" parTransId="{83AC1D17-1D6A-4AD0-B0DC-0D45560EBD69}" sibTransId="{AC0C31C5-91E4-4420-9DB9-CC0979AC0248}"/>
    <dgm:cxn modelId="{24E431E6-1398-4B22-AC7D-C0B900584FC9}" type="presOf" srcId="{93FE02DA-1298-4EC8-95D0-499F37999C1E}" destId="{B6E8B927-383F-4D18-91AB-1B40DBA1C732}" srcOrd="0" destOrd="0" presId="urn:microsoft.com/office/officeart/2005/8/layout/cycle2"/>
    <dgm:cxn modelId="{3DAF32F2-6B03-4A59-945F-673FF91B96B8}" type="presOf" srcId="{AC0C31C5-91E4-4420-9DB9-CC0979AC0248}" destId="{FDCE1D19-AF9A-4ABD-9F59-D67489122B59}" srcOrd="1" destOrd="0" presId="urn:microsoft.com/office/officeart/2005/8/layout/cycle2"/>
    <dgm:cxn modelId="{63B17EF5-1B13-448A-9AE4-5CBB9AFA0F6F}" type="presOf" srcId="{F7B25182-8ACA-4250-B451-445B3661EB49}" destId="{748A9D1D-D686-4B1B-8AE0-37852708BCB1}" srcOrd="0" destOrd="0" presId="urn:microsoft.com/office/officeart/2005/8/layout/cycle2"/>
    <dgm:cxn modelId="{64D5DC68-5FC6-4CBF-A17A-5FA34E20DEB9}" type="presParOf" srcId="{0F1E5C4D-DBDF-4871-88B1-B91521932E50}" destId="{6C074D6C-9224-4174-A93B-830B40AF6E95}" srcOrd="0" destOrd="0" presId="urn:microsoft.com/office/officeart/2005/8/layout/cycle2"/>
    <dgm:cxn modelId="{F7BA8C07-0028-417E-9106-4199C30B1563}" type="presParOf" srcId="{0F1E5C4D-DBDF-4871-88B1-B91521932E50}" destId="{FC89968B-F797-40EB-A577-A19905BE1861}" srcOrd="1" destOrd="0" presId="urn:microsoft.com/office/officeart/2005/8/layout/cycle2"/>
    <dgm:cxn modelId="{6A2F4FFB-CBB3-4303-A7FE-3E8D786177A1}" type="presParOf" srcId="{FC89968B-F797-40EB-A577-A19905BE1861}" destId="{BCADBAE0-3386-4ACA-A815-2E8FC0AC4A7A}" srcOrd="0" destOrd="0" presId="urn:microsoft.com/office/officeart/2005/8/layout/cycle2"/>
    <dgm:cxn modelId="{DEA427C8-471B-4013-B9AF-C6D7B6C8D848}" type="presParOf" srcId="{0F1E5C4D-DBDF-4871-88B1-B91521932E50}" destId="{C3487FE8-7014-4D10-B392-4FB0BC561A5F}" srcOrd="2" destOrd="0" presId="urn:microsoft.com/office/officeart/2005/8/layout/cycle2"/>
    <dgm:cxn modelId="{1735750B-5B4C-4A43-9999-E008B4116F82}" type="presParOf" srcId="{0F1E5C4D-DBDF-4871-88B1-B91521932E50}" destId="{A65D6DB7-33EF-4849-9665-0606E60B58B3}" srcOrd="3" destOrd="0" presId="urn:microsoft.com/office/officeart/2005/8/layout/cycle2"/>
    <dgm:cxn modelId="{3A501AE6-983B-4A18-9AAF-E60533507768}" type="presParOf" srcId="{A65D6DB7-33EF-4849-9665-0606E60B58B3}" destId="{FDCE1D19-AF9A-4ABD-9F59-D67489122B59}" srcOrd="0" destOrd="0" presId="urn:microsoft.com/office/officeart/2005/8/layout/cycle2"/>
    <dgm:cxn modelId="{56B5485F-7690-4EFF-824F-1EBA1BECCAC3}" type="presParOf" srcId="{0F1E5C4D-DBDF-4871-88B1-B91521932E50}" destId="{CDF2C3EA-93BA-4BB5-B5F3-7AAFDC63ED0D}" srcOrd="4" destOrd="0" presId="urn:microsoft.com/office/officeart/2005/8/layout/cycle2"/>
    <dgm:cxn modelId="{490C3FFC-2E50-4B71-BC01-63353FB8D6E1}" type="presParOf" srcId="{0F1E5C4D-DBDF-4871-88B1-B91521932E50}" destId="{748A9D1D-D686-4B1B-8AE0-37852708BCB1}" srcOrd="5" destOrd="0" presId="urn:microsoft.com/office/officeart/2005/8/layout/cycle2"/>
    <dgm:cxn modelId="{7D75273C-6874-48EF-A528-B5A9B455050A}" type="presParOf" srcId="{748A9D1D-D686-4B1B-8AE0-37852708BCB1}" destId="{E053F762-C803-4EC2-9C5B-660F7CB2D899}" srcOrd="0" destOrd="0" presId="urn:microsoft.com/office/officeart/2005/8/layout/cycle2"/>
    <dgm:cxn modelId="{D55C8831-9D80-4D7D-81ED-4EFA533CFB83}" type="presParOf" srcId="{0F1E5C4D-DBDF-4871-88B1-B91521932E50}" destId="{F7223AB9-DA1A-45D3-9A0D-600E9F56A0F9}" srcOrd="6" destOrd="0" presId="urn:microsoft.com/office/officeart/2005/8/layout/cycle2"/>
    <dgm:cxn modelId="{6D29FFD4-E505-48C1-B185-8328C2388282}" type="presParOf" srcId="{0F1E5C4D-DBDF-4871-88B1-B91521932E50}" destId="{9B7D5218-2974-4860-A646-E86228A455E0}" srcOrd="7" destOrd="0" presId="urn:microsoft.com/office/officeart/2005/8/layout/cycle2"/>
    <dgm:cxn modelId="{242EABFA-951E-4FC9-9A5D-9628EB6907FF}" type="presParOf" srcId="{9B7D5218-2974-4860-A646-E86228A455E0}" destId="{1C3AA3DE-A803-4230-BFF9-4E5F747082BE}" srcOrd="0" destOrd="0" presId="urn:microsoft.com/office/officeart/2005/8/layout/cycle2"/>
    <dgm:cxn modelId="{33468A1A-8373-46B5-9CC2-739898BD3245}" type="presParOf" srcId="{0F1E5C4D-DBDF-4871-88B1-B91521932E50}" destId="{F8CDFCE3-7F94-40AC-ADC2-B53AF9785D89}" srcOrd="8" destOrd="0" presId="urn:microsoft.com/office/officeart/2005/8/layout/cycle2"/>
    <dgm:cxn modelId="{FFA34DEB-30EC-4D63-A098-6457EE013AC2}" type="presParOf" srcId="{0F1E5C4D-DBDF-4871-88B1-B91521932E50}" destId="{8AB2ECC2-1DE6-4B11-9679-439C198D6920}" srcOrd="9" destOrd="0" presId="urn:microsoft.com/office/officeart/2005/8/layout/cycle2"/>
    <dgm:cxn modelId="{5632E05F-E2C1-4D0A-B3E2-D1FC1D5BEEA9}" type="presParOf" srcId="{8AB2ECC2-1DE6-4B11-9679-439C198D6920}" destId="{9837E25E-256C-4896-90BD-3991C154E667}" srcOrd="0" destOrd="0" presId="urn:microsoft.com/office/officeart/2005/8/layout/cycle2"/>
    <dgm:cxn modelId="{41465504-B8FC-4643-A59E-70257E184B9F}" type="presParOf" srcId="{0F1E5C4D-DBDF-4871-88B1-B91521932E50}" destId="{CECC3FF9-B9B6-4DD0-BE40-BFA79995535B}" srcOrd="10" destOrd="0" presId="urn:microsoft.com/office/officeart/2005/8/layout/cycle2"/>
    <dgm:cxn modelId="{27A22DE2-AC7D-4316-9B5B-63D1956CEB17}" type="presParOf" srcId="{0F1E5C4D-DBDF-4871-88B1-B91521932E50}" destId="{B6E8B927-383F-4D18-91AB-1B40DBA1C732}" srcOrd="11" destOrd="0" presId="urn:microsoft.com/office/officeart/2005/8/layout/cycle2"/>
    <dgm:cxn modelId="{F51DE835-7D46-46A0-83CD-5A75F41F8626}" type="presParOf" srcId="{B6E8B927-383F-4D18-91AB-1B40DBA1C732}" destId="{05F11C85-4872-4CD6-B978-B8E1973B849C}"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74D6C-9224-4174-A93B-830B40AF6E95}">
      <dsp:nvSpPr>
        <dsp:cNvPr id="0" name=""/>
        <dsp:cNvSpPr/>
      </dsp:nvSpPr>
      <dsp:spPr>
        <a:xfrm>
          <a:off x="2983258" y="772"/>
          <a:ext cx="1055073" cy="8533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itchFamily="34" charset="0"/>
              <a:cs typeface="Arial" pitchFamily="34" charset="0"/>
            </a:rPr>
            <a:t>Business Issues</a:t>
          </a:r>
        </a:p>
      </dsp:txBody>
      <dsp:txXfrm>
        <a:off x="3137770" y="125745"/>
        <a:ext cx="746049" cy="603424"/>
      </dsp:txXfrm>
    </dsp:sp>
    <dsp:sp modelId="{FC89968B-F797-40EB-A577-A19905BE1861}">
      <dsp:nvSpPr>
        <dsp:cNvPr id="0" name=""/>
        <dsp:cNvSpPr/>
      </dsp:nvSpPr>
      <dsp:spPr>
        <a:xfrm rot="1800028">
          <a:off x="3995666" y="618178"/>
          <a:ext cx="189764" cy="2880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3999480" y="661548"/>
        <a:ext cx="132835" cy="172808"/>
      </dsp:txXfrm>
    </dsp:sp>
    <dsp:sp modelId="{C3487FE8-7014-4D10-B392-4FB0BC561A5F}">
      <dsp:nvSpPr>
        <dsp:cNvPr id="0" name=""/>
        <dsp:cNvSpPr/>
      </dsp:nvSpPr>
      <dsp:spPr>
        <a:xfrm>
          <a:off x="4193071" y="641043"/>
          <a:ext cx="853370" cy="8533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itchFamily="34" charset="0"/>
              <a:cs typeface="Arial" pitchFamily="34" charset="0"/>
            </a:rPr>
            <a:t>Data</a:t>
          </a:r>
        </a:p>
      </dsp:txBody>
      <dsp:txXfrm>
        <a:off x="4318044" y="766016"/>
        <a:ext cx="603424" cy="603424"/>
      </dsp:txXfrm>
    </dsp:sp>
    <dsp:sp modelId="{A65D6DB7-33EF-4849-9665-0606E60B58B3}">
      <dsp:nvSpPr>
        <dsp:cNvPr id="0" name=""/>
        <dsp:cNvSpPr/>
      </dsp:nvSpPr>
      <dsp:spPr>
        <a:xfrm rot="5400000">
          <a:off x="4519015" y="1534783"/>
          <a:ext cx="201483" cy="2880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4549238" y="1562163"/>
        <a:ext cx="141038" cy="172808"/>
      </dsp:txXfrm>
    </dsp:sp>
    <dsp:sp modelId="{CDF2C3EA-93BA-4BB5-B5F3-7AAFDC63ED0D}">
      <dsp:nvSpPr>
        <dsp:cNvPr id="0" name=""/>
        <dsp:cNvSpPr/>
      </dsp:nvSpPr>
      <dsp:spPr>
        <a:xfrm>
          <a:off x="4095245" y="1874570"/>
          <a:ext cx="1049022" cy="9473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itchFamily="34" charset="0"/>
              <a:cs typeface="Arial" pitchFamily="34" charset="0"/>
            </a:rPr>
            <a:t>Analytics</a:t>
          </a:r>
        </a:p>
      </dsp:txBody>
      <dsp:txXfrm>
        <a:off x="4248871" y="2013303"/>
        <a:ext cx="741770" cy="669860"/>
      </dsp:txXfrm>
    </dsp:sp>
    <dsp:sp modelId="{748A9D1D-D686-4B1B-8AE0-37852708BCB1}">
      <dsp:nvSpPr>
        <dsp:cNvPr id="0" name=""/>
        <dsp:cNvSpPr/>
      </dsp:nvSpPr>
      <dsp:spPr>
        <a:xfrm rot="9197074">
          <a:off x="3823218" y="2540479"/>
          <a:ext cx="256848" cy="2880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rot="10800000">
        <a:off x="3896159" y="2580761"/>
        <a:ext cx="179794" cy="172808"/>
      </dsp:txXfrm>
    </dsp:sp>
    <dsp:sp modelId="{F7223AB9-DA1A-45D3-9A0D-600E9F56A0F9}">
      <dsp:nvSpPr>
        <dsp:cNvPr id="0" name=""/>
        <dsp:cNvSpPr/>
      </dsp:nvSpPr>
      <dsp:spPr>
        <a:xfrm>
          <a:off x="2920884" y="2561821"/>
          <a:ext cx="853370" cy="8533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itchFamily="34" charset="0"/>
              <a:cs typeface="Arial" pitchFamily="34" charset="0"/>
            </a:rPr>
            <a:t>Insights</a:t>
          </a:r>
        </a:p>
      </dsp:txBody>
      <dsp:txXfrm>
        <a:off x="3045857" y="2686794"/>
        <a:ext cx="603424" cy="603424"/>
      </dsp:txXfrm>
    </dsp:sp>
    <dsp:sp modelId="{9B7D5218-2974-4860-A646-E86228A455E0}">
      <dsp:nvSpPr>
        <dsp:cNvPr id="0" name=""/>
        <dsp:cNvSpPr/>
      </dsp:nvSpPr>
      <dsp:spPr>
        <a:xfrm rot="12823347">
          <a:off x="2662477" y="2474598"/>
          <a:ext cx="261833" cy="2880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rot="10800000">
        <a:off x="2734418" y="2554004"/>
        <a:ext cx="183283" cy="172808"/>
      </dsp:txXfrm>
    </dsp:sp>
    <dsp:sp modelId="{F8CDFCE3-7F94-40AC-ADC2-B53AF9785D89}">
      <dsp:nvSpPr>
        <dsp:cNvPr id="0" name=""/>
        <dsp:cNvSpPr/>
      </dsp:nvSpPr>
      <dsp:spPr>
        <a:xfrm>
          <a:off x="1800206" y="1813788"/>
          <a:ext cx="853370" cy="8533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itchFamily="34" charset="0"/>
              <a:cs typeface="Arial" pitchFamily="34" charset="0"/>
            </a:rPr>
            <a:t>Actions</a:t>
          </a:r>
        </a:p>
      </dsp:txBody>
      <dsp:txXfrm>
        <a:off x="1925179" y="1938761"/>
        <a:ext cx="603424" cy="603424"/>
      </dsp:txXfrm>
    </dsp:sp>
    <dsp:sp modelId="{8AB2ECC2-1DE6-4B11-9679-439C198D6920}">
      <dsp:nvSpPr>
        <dsp:cNvPr id="0" name=""/>
        <dsp:cNvSpPr/>
      </dsp:nvSpPr>
      <dsp:spPr>
        <a:xfrm rot="16709074">
          <a:off x="2225886" y="1515847"/>
          <a:ext cx="175238" cy="2880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2248293" y="1599447"/>
        <a:ext cx="122667" cy="172808"/>
      </dsp:txXfrm>
    </dsp:sp>
    <dsp:sp modelId="{CECC3FF9-B9B6-4DD0-BE40-BFA79995535B}">
      <dsp:nvSpPr>
        <dsp:cNvPr id="0" name=""/>
        <dsp:cNvSpPr/>
      </dsp:nvSpPr>
      <dsp:spPr>
        <a:xfrm>
          <a:off x="1865561" y="641042"/>
          <a:ext cx="1072550" cy="8533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itchFamily="34" charset="0"/>
              <a:cs typeface="Arial" pitchFamily="34" charset="0"/>
            </a:rPr>
            <a:t>Outcomes</a:t>
          </a:r>
        </a:p>
      </dsp:txBody>
      <dsp:txXfrm>
        <a:off x="2022632" y="766015"/>
        <a:ext cx="758408" cy="603424"/>
      </dsp:txXfrm>
    </dsp:sp>
    <dsp:sp modelId="{B6E8B927-383F-4D18-91AB-1B40DBA1C732}">
      <dsp:nvSpPr>
        <dsp:cNvPr id="0" name=""/>
        <dsp:cNvSpPr/>
      </dsp:nvSpPr>
      <dsp:spPr>
        <a:xfrm rot="19799971">
          <a:off x="2879830" y="604364"/>
          <a:ext cx="150276" cy="2880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2882850" y="673237"/>
        <a:ext cx="105193" cy="17280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F4B30-92CC-4002-9B1D-686B7054DC2C}" type="datetimeFigureOut">
              <a:rPr lang="en-GB" smtClean="0"/>
              <a:t>06/07/2020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6894A7-C9C2-4175-A280-B23EBC50BE77}" type="slidenum">
              <a:rPr lang="en-GB" smtClean="0"/>
              <a:t>‹#›</a:t>
            </a:fld>
            <a:endParaRPr lang="en-GB"/>
          </a:p>
        </p:txBody>
      </p:sp>
    </p:spTree>
    <p:extLst>
      <p:ext uri="{BB962C8B-B14F-4D97-AF65-F5344CB8AC3E}">
        <p14:creationId xmlns:p14="http://schemas.microsoft.com/office/powerpoint/2010/main" val="243197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Arial" pitchFamily="34" charset="0"/>
                <a:ea typeface="+mn-ea"/>
                <a:cs typeface="Arial" pitchFamily="34" charset="0"/>
              </a:rPr>
              <a:t>Given the value of the transactions flowing through our organisation, </a:t>
            </a:r>
          </a:p>
          <a:p>
            <a:r>
              <a:rPr lang="en-GB" sz="1200" kern="1200" dirty="0">
                <a:solidFill>
                  <a:schemeClr val="tx1"/>
                </a:solidFill>
                <a:effectLst/>
                <a:latin typeface="Arial" pitchFamily="34" charset="0"/>
                <a:ea typeface="+mn-ea"/>
                <a:cs typeface="Arial" pitchFamily="34" charset="0"/>
              </a:rPr>
              <a:t>Back in 2014, we were asked</a:t>
            </a:r>
            <a:r>
              <a:rPr lang="en-GB" sz="1200" kern="1200" baseline="0" dirty="0">
                <a:solidFill>
                  <a:schemeClr val="tx1"/>
                </a:solidFill>
                <a:effectLst/>
                <a:latin typeface="Arial" pitchFamily="34" charset="0"/>
                <a:ea typeface="+mn-ea"/>
                <a:cs typeface="Arial" pitchFamily="34" charset="0"/>
              </a:rPr>
              <a:t> to help deliver £1billion of annual recurring savings by March 2018 to help address the funding gap.</a:t>
            </a:r>
            <a:endParaRPr lang="en-GB" sz="1200" kern="1200" dirty="0">
              <a:solidFill>
                <a:schemeClr val="tx1"/>
              </a:solidFill>
              <a:effectLst/>
              <a:latin typeface="Arial" pitchFamily="34" charset="0"/>
              <a:ea typeface="+mn-ea"/>
              <a:cs typeface="Arial" pitchFamily="34" charset="0"/>
            </a:endParaRPr>
          </a:p>
          <a:p>
            <a:endParaRPr lang="en-GB" sz="1200" kern="1200" dirty="0">
              <a:solidFill>
                <a:schemeClr val="tx1"/>
              </a:solidFill>
              <a:effectLst/>
              <a:latin typeface="Arial" pitchFamily="34" charset="0"/>
              <a:ea typeface="+mn-ea"/>
              <a:cs typeface="Arial" pitchFamily="34" charset="0"/>
            </a:endParaRPr>
          </a:p>
          <a:p>
            <a:r>
              <a:rPr lang="en-GB" sz="1200" kern="1200" dirty="0">
                <a:solidFill>
                  <a:schemeClr val="tx1"/>
                </a:solidFill>
                <a:effectLst/>
                <a:latin typeface="Arial" pitchFamily="34" charset="0"/>
                <a:ea typeface="+mn-ea"/>
                <a:cs typeface="Arial" pitchFamily="34" charset="0"/>
              </a:rPr>
              <a:t>We knew that we could do more with the data that we collect.</a:t>
            </a:r>
          </a:p>
          <a:p>
            <a:r>
              <a:rPr lang="en-GB" sz="1200" kern="1200" dirty="0">
                <a:solidFill>
                  <a:schemeClr val="tx1"/>
                </a:solidFill>
                <a:effectLst/>
                <a:latin typeface="Arial" pitchFamily="34" charset="0"/>
                <a:ea typeface="+mn-ea"/>
                <a:cs typeface="Arial" pitchFamily="34" charset="0"/>
              </a:rPr>
              <a:t> But as this data was all tied up in legacy operational systems, which were end of life and at capacity</a:t>
            </a:r>
          </a:p>
          <a:p>
            <a:r>
              <a:rPr lang="en-GB" sz="1200" kern="1200" dirty="0">
                <a:solidFill>
                  <a:schemeClr val="tx1"/>
                </a:solidFill>
                <a:effectLst/>
                <a:latin typeface="Arial" pitchFamily="34" charset="0"/>
                <a:ea typeface="+mn-ea"/>
                <a:cs typeface="Arial" pitchFamily="34" charset="0"/>
              </a:rPr>
              <a:t> </a:t>
            </a:r>
            <a:endParaRPr lang="en-GB" baseline="0" dirty="0">
              <a:latin typeface="Arial" pitchFamily="34" charset="0"/>
              <a:cs typeface="Arial" pitchFamily="34" charset="0"/>
            </a:endParaRPr>
          </a:p>
          <a:p>
            <a:endParaRPr lang="en-GB" sz="1200" kern="1200" dirty="0">
              <a:solidFill>
                <a:schemeClr val="tx1"/>
              </a:solidFill>
              <a:effectLst/>
              <a:latin typeface="Arial" pitchFamily="34" charset="0"/>
              <a:ea typeface="+mn-ea"/>
              <a:cs typeface="Arial" pitchFamily="34" charset="0"/>
            </a:endParaRPr>
          </a:p>
          <a:p>
            <a:r>
              <a:rPr lang="en-GB" sz="1200" kern="1200" dirty="0">
                <a:solidFill>
                  <a:schemeClr val="tx1"/>
                </a:solidFill>
                <a:effectLst/>
                <a:latin typeface="Arial" pitchFamily="34" charset="0"/>
                <a:ea typeface="+mn-ea"/>
                <a:cs typeface="Arial" pitchFamily="34" charset="0"/>
              </a:rPr>
              <a:t>The ask of technology was to provide </a:t>
            </a:r>
          </a:p>
          <a:p>
            <a:r>
              <a:rPr lang="en-GB" sz="1200" kern="1200" dirty="0">
                <a:solidFill>
                  <a:schemeClr val="tx1"/>
                </a:solidFill>
                <a:effectLst/>
                <a:latin typeface="Arial" pitchFamily="34" charset="0"/>
                <a:ea typeface="+mn-ea"/>
                <a:cs typeface="Arial" pitchFamily="34" charset="0"/>
              </a:rPr>
              <a:t>a technical solution that would</a:t>
            </a:r>
            <a:r>
              <a:rPr lang="en-GB" sz="1200" kern="1200" baseline="0" dirty="0">
                <a:solidFill>
                  <a:schemeClr val="tx1"/>
                </a:solidFill>
                <a:effectLst/>
                <a:latin typeface="Arial" pitchFamily="34" charset="0"/>
                <a:ea typeface="+mn-ea"/>
                <a:cs typeface="Arial" pitchFamily="34" charset="0"/>
              </a:rPr>
              <a:t> allow us</a:t>
            </a:r>
            <a:r>
              <a:rPr lang="en-GB" sz="1200" kern="1200" dirty="0">
                <a:solidFill>
                  <a:schemeClr val="tx1"/>
                </a:solidFill>
                <a:effectLst/>
                <a:latin typeface="Arial" pitchFamily="34" charset="0"/>
                <a:ea typeface="+mn-ea"/>
                <a:cs typeface="Arial" pitchFamily="34" charset="0"/>
              </a:rPr>
              <a:t> to mine</a:t>
            </a:r>
            <a:r>
              <a:rPr lang="en-GB" sz="1200" kern="1200" baseline="0" dirty="0">
                <a:solidFill>
                  <a:schemeClr val="tx1"/>
                </a:solidFill>
                <a:effectLst/>
                <a:latin typeface="Arial" pitchFamily="34" charset="0"/>
                <a:ea typeface="+mn-ea"/>
                <a:cs typeface="Arial" pitchFamily="34" charset="0"/>
              </a:rPr>
              <a:t> </a:t>
            </a:r>
            <a:r>
              <a:rPr lang="en-GB" sz="1200" kern="1200" dirty="0">
                <a:solidFill>
                  <a:schemeClr val="tx1"/>
                </a:solidFill>
                <a:effectLst/>
                <a:latin typeface="Arial" pitchFamily="34" charset="0"/>
                <a:ea typeface="+mn-ea"/>
                <a:cs typeface="Arial" pitchFamily="34" charset="0"/>
              </a:rPr>
              <a:t>the data without upsetting the business operations.</a:t>
            </a:r>
          </a:p>
          <a:p>
            <a:r>
              <a:rPr lang="en-GB" sz="1200" kern="1200" dirty="0">
                <a:solidFill>
                  <a:schemeClr val="tx1"/>
                </a:solidFill>
                <a:effectLst/>
                <a:latin typeface="Arial" pitchFamily="34" charset="0"/>
                <a:ea typeface="+mn-ea"/>
                <a:cs typeface="Arial" pitchFamily="34" charset="0"/>
              </a:rPr>
              <a:t>And a</a:t>
            </a:r>
            <a:r>
              <a:rPr lang="en-GB" sz="1200" kern="1200" baseline="0" dirty="0">
                <a:solidFill>
                  <a:schemeClr val="tx1"/>
                </a:solidFill>
                <a:effectLst/>
                <a:latin typeface="Arial" pitchFamily="34" charset="0"/>
                <a:ea typeface="+mn-ea"/>
                <a:cs typeface="Arial" pitchFamily="34" charset="0"/>
              </a:rPr>
              <a:t> dedicated </a:t>
            </a:r>
            <a:r>
              <a:rPr lang="en-GB" sz="1200" kern="1200" dirty="0">
                <a:solidFill>
                  <a:schemeClr val="tx1"/>
                </a:solidFill>
                <a:effectLst/>
                <a:latin typeface="Arial" pitchFamily="34" charset="0"/>
                <a:ea typeface="+mn-ea"/>
                <a:cs typeface="Arial" pitchFamily="34" charset="0"/>
              </a:rPr>
              <a:t> environment where we could put all our data and mine it without the need to create a huge structured data warehouse.  </a:t>
            </a:r>
          </a:p>
          <a:p>
            <a:r>
              <a:rPr lang="en-GB" sz="1200" kern="1200" dirty="0">
                <a:solidFill>
                  <a:schemeClr val="tx1"/>
                </a:solidFill>
                <a:effectLst/>
                <a:latin typeface="Arial" pitchFamily="34" charset="0"/>
                <a:ea typeface="+mn-ea"/>
                <a:cs typeface="Arial" pitchFamily="34" charset="0"/>
              </a:rPr>
              <a:t>We wanted to be able to get insights quickly – because we were granted an initial period to prove the value of investing in doing data analytics on an on-going  basis</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280957CB-F27A-4DBA-AB9F-68DF551A449A}" type="slidenum">
              <a:rPr lang="en-GB" smtClean="0"/>
              <a:t>3</a:t>
            </a:fld>
            <a:endParaRPr lang="en-GB" dirty="0"/>
          </a:p>
        </p:txBody>
      </p:sp>
    </p:spTree>
    <p:extLst>
      <p:ext uri="{BB962C8B-B14F-4D97-AF65-F5344CB8AC3E}">
        <p14:creationId xmlns:p14="http://schemas.microsoft.com/office/powerpoint/2010/main" val="2525574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Turning</a:t>
            </a:r>
            <a:r>
              <a:rPr lang="en-GB" baseline="0" dirty="0">
                <a:latin typeface="Arial" pitchFamily="34" charset="0"/>
                <a:cs typeface="Arial" pitchFamily="34" charset="0"/>
              </a:rPr>
              <a:t> now to the electronic prescribing world which is o</a:t>
            </a:r>
            <a:r>
              <a:rPr lang="en-GB" dirty="0">
                <a:latin typeface="Arial" pitchFamily="34" charset="0"/>
                <a:cs typeface="Arial" pitchFamily="34" charset="0"/>
              </a:rPr>
              <a:t>ne of the</a:t>
            </a:r>
            <a:r>
              <a:rPr lang="en-GB" baseline="0" dirty="0">
                <a:latin typeface="Arial" pitchFamily="34" charset="0"/>
                <a:cs typeface="Arial" pitchFamily="34" charset="0"/>
              </a:rPr>
              <a:t> areas in which we have conducted a great deal of analysis.</a:t>
            </a:r>
          </a:p>
          <a:p>
            <a:endParaRPr lang="en-GB" baseline="0" dirty="0">
              <a:latin typeface="Arial" pitchFamily="34" charset="0"/>
              <a:cs typeface="Arial" pitchFamily="34" charset="0"/>
            </a:endParaRPr>
          </a:p>
          <a:p>
            <a:r>
              <a:rPr lang="en-GB" baseline="0" dirty="0">
                <a:latin typeface="Arial" pitchFamily="34" charset="0"/>
                <a:cs typeface="Arial" pitchFamily="34" charset="0"/>
              </a:rPr>
              <a:t>Electronic prescribing allows prescriptions to be sent electronically from a GP to a pharmacy for dispensing to the patient.</a:t>
            </a:r>
          </a:p>
          <a:p>
            <a:r>
              <a:rPr lang="en-GB" baseline="0" dirty="0">
                <a:latin typeface="Arial" pitchFamily="34" charset="0"/>
                <a:cs typeface="Arial" pitchFamily="34" charset="0"/>
              </a:rPr>
              <a:t>And then from the pharmacy to us for payment.</a:t>
            </a:r>
          </a:p>
          <a:p>
            <a:endParaRPr lang="en-GB" baseline="0" dirty="0">
              <a:latin typeface="Arial" pitchFamily="34" charset="0"/>
              <a:cs typeface="Arial" pitchFamily="34" charset="0"/>
            </a:endParaRPr>
          </a:p>
          <a:p>
            <a:r>
              <a:rPr lang="en-GB" baseline="0" dirty="0">
                <a:latin typeface="Arial" pitchFamily="34" charset="0"/>
                <a:cs typeface="Arial" pitchFamily="34" charset="0"/>
              </a:rPr>
              <a:t>As the prescription information is sent electronically rather than via paper forms, you may imagine that it offers a range of benefits </a:t>
            </a:r>
          </a:p>
          <a:p>
            <a:r>
              <a:rPr lang="en-GB" baseline="0" dirty="0">
                <a:latin typeface="Arial" pitchFamily="34" charset="0"/>
                <a:cs typeface="Arial" pitchFamily="34" charset="0"/>
              </a:rPr>
              <a:t>for GP practices, pharmacies, patients and the NHSBSA </a:t>
            </a:r>
          </a:p>
          <a:p>
            <a:r>
              <a:rPr lang="en-GB" baseline="0" dirty="0">
                <a:latin typeface="Arial" pitchFamily="34" charset="0"/>
                <a:cs typeface="Arial" pitchFamily="34" charset="0"/>
              </a:rPr>
              <a:t>It’s more convenient, accurate, secure and efficient.</a:t>
            </a:r>
          </a:p>
          <a:p>
            <a:endParaRPr lang="en-GB" baseline="0" dirty="0">
              <a:latin typeface="Arial" pitchFamily="34" charset="0"/>
              <a:cs typeface="Arial" pitchFamily="34" charset="0"/>
            </a:endParaRPr>
          </a:p>
          <a:p>
            <a:r>
              <a:rPr lang="en-GB" baseline="0" dirty="0">
                <a:latin typeface="Arial" pitchFamily="34" charset="0"/>
                <a:cs typeface="Arial" pitchFamily="34" charset="0"/>
              </a:rPr>
              <a:t>At the NHS BSA we have a target to achieve of 72% electronic prescribing by March 2019 to help us realise operational efficiencies.</a:t>
            </a:r>
            <a:endParaRPr lang="en-GB" dirty="0">
              <a:latin typeface="Arial" pitchFamily="34" charset="0"/>
              <a:cs typeface="Arial" pitchFamily="34" charset="0"/>
            </a:endParaRPr>
          </a:p>
          <a:p>
            <a:endParaRPr lang="en-GB" dirty="0">
              <a:latin typeface="Arial" pitchFamily="34" charset="0"/>
              <a:cs typeface="Arial" pitchFamily="34" charset="0"/>
            </a:endParaRPr>
          </a:p>
          <a:p>
            <a:r>
              <a:rPr lang="en-GB" dirty="0">
                <a:latin typeface="Arial" pitchFamily="34" charset="0"/>
                <a:cs typeface="Arial" pitchFamily="34" charset="0"/>
              </a:rPr>
              <a:t>We were</a:t>
            </a:r>
            <a:r>
              <a:rPr lang="en-GB" baseline="0" dirty="0">
                <a:latin typeface="Arial" pitchFamily="34" charset="0"/>
                <a:cs typeface="Arial" pitchFamily="34" charset="0"/>
              </a:rPr>
              <a:t> asked to f</a:t>
            </a:r>
            <a:r>
              <a:rPr lang="en-GB" dirty="0">
                <a:latin typeface="Arial" pitchFamily="34" charset="0"/>
                <a:cs typeface="Arial" pitchFamily="34" charset="0"/>
              </a:rPr>
              <a:t>orecast the electronic prescribing rate at the end</a:t>
            </a:r>
            <a:r>
              <a:rPr lang="en-GB" baseline="0" dirty="0">
                <a:latin typeface="Arial" pitchFamily="34" charset="0"/>
                <a:cs typeface="Arial" pitchFamily="34" charset="0"/>
              </a:rPr>
              <a:t> of 2016.</a:t>
            </a:r>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AE9EC4D-C704-46FF-905C-98F559A85AE0}" type="slidenum">
              <a:rPr lang="en-GB" smtClean="0"/>
              <a:t>12</a:t>
            </a:fld>
            <a:endParaRPr lang="en-GB" dirty="0"/>
          </a:p>
        </p:txBody>
      </p:sp>
    </p:spTree>
    <p:extLst>
      <p:ext uri="{BB962C8B-B14F-4D97-AF65-F5344CB8AC3E}">
        <p14:creationId xmlns:p14="http://schemas.microsoft.com/office/powerpoint/2010/main" val="2225588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On this slide you</a:t>
            </a:r>
            <a:r>
              <a:rPr lang="en-GB" baseline="0" dirty="0">
                <a:latin typeface="Arial" pitchFamily="34" charset="0"/>
                <a:cs typeface="Arial" pitchFamily="34" charset="0"/>
              </a:rPr>
              <a:t> can see the forecast that we produced based on things continuing in the same vein.</a:t>
            </a:r>
          </a:p>
          <a:p>
            <a:r>
              <a:rPr lang="en-GB" baseline="0" dirty="0">
                <a:latin typeface="Arial" pitchFamily="34" charset="0"/>
                <a:cs typeface="Arial" pitchFamily="34" charset="0"/>
              </a:rPr>
              <a:t>We were able to use 3 years worth of prescription data which involved over 3 billion prescription items</a:t>
            </a:r>
            <a:endParaRPr lang="en-GB" dirty="0">
              <a:latin typeface="Arial" pitchFamily="34" charset="0"/>
              <a:cs typeface="Arial" pitchFamily="34" charset="0"/>
            </a:endParaRPr>
          </a:p>
          <a:p>
            <a:endParaRPr lang="en-GB" dirty="0">
              <a:latin typeface="Arial" pitchFamily="34" charset="0"/>
              <a:cs typeface="Arial" pitchFamily="34" charset="0"/>
            </a:endParaRPr>
          </a:p>
          <a:p>
            <a:r>
              <a:rPr lang="en-GB" dirty="0">
                <a:latin typeface="Arial" pitchFamily="34" charset="0"/>
                <a:cs typeface="Arial" pitchFamily="34" charset="0"/>
              </a:rPr>
              <a:t>The best fitting model was</a:t>
            </a:r>
            <a:r>
              <a:rPr lang="en-GB" baseline="0" dirty="0">
                <a:latin typeface="Arial" pitchFamily="34" charset="0"/>
                <a:cs typeface="Arial" pitchFamily="34" charset="0"/>
              </a:rPr>
              <a:t> an ARIMA model with a regressor of  the number of GP practices which were enabled to prescribe electronically.</a:t>
            </a:r>
            <a:endParaRPr lang="en-GB" dirty="0">
              <a:latin typeface="Arial" pitchFamily="34" charset="0"/>
              <a:cs typeface="Arial" pitchFamily="34" charset="0"/>
            </a:endParaRPr>
          </a:p>
          <a:p>
            <a:endParaRPr lang="en-GB" dirty="0">
              <a:latin typeface="Arial" pitchFamily="34" charset="0"/>
              <a:cs typeface="Arial" pitchFamily="34" charset="0"/>
            </a:endParaRPr>
          </a:p>
          <a:p>
            <a:r>
              <a:rPr lang="en-GB" dirty="0">
                <a:latin typeface="Arial" pitchFamily="34" charset="0"/>
                <a:cs typeface="Arial" pitchFamily="34" charset="0"/>
              </a:rPr>
              <a:t>So you can see here the</a:t>
            </a:r>
            <a:r>
              <a:rPr lang="en-GB" baseline="0" dirty="0">
                <a:latin typeface="Arial" pitchFamily="34" charset="0"/>
                <a:cs typeface="Arial" pitchFamily="34" charset="0"/>
              </a:rPr>
              <a:t> forecast which is the black line from November 16 and confidence interval shaded in purple. </a:t>
            </a:r>
          </a:p>
          <a:p>
            <a:r>
              <a:rPr lang="en-GB" baseline="0" dirty="0">
                <a:latin typeface="Arial" pitchFamily="34" charset="0"/>
                <a:cs typeface="Arial" pitchFamily="34" charset="0"/>
              </a:rPr>
              <a:t>The blue dotted line shows the % of GP practices enabled to prescribe electronically.</a:t>
            </a:r>
          </a:p>
          <a:p>
            <a:endParaRPr lang="en-GB" baseline="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Arial" pitchFamily="34" charset="0"/>
                <a:cs typeface="Arial" pitchFamily="34" charset="0"/>
              </a:rPr>
              <a:t>We were  happy that the forecast  was reasonable but the target was 72% and we were forecasting a rate of around  60% by March 2019</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latin typeface="Arial" pitchFamily="34" charset="0"/>
                <a:cs typeface="Arial" pitchFamily="34" charset="0"/>
              </a:rPr>
              <a:t>We undertook some additional modelling to understand how we might improve the rate.</a:t>
            </a:r>
          </a:p>
          <a:p>
            <a:endParaRPr lang="en-GB" baseline="0" dirty="0">
              <a:latin typeface="Arial" pitchFamily="34" charset="0"/>
              <a:cs typeface="Arial" pitchFamily="34" charset="0"/>
            </a:endParaRPr>
          </a:p>
          <a:p>
            <a:r>
              <a:rPr lang="en-GB" baseline="0" dirty="0">
                <a:latin typeface="Arial" pitchFamily="34" charset="0"/>
                <a:cs typeface="Arial" pitchFamily="34" charset="0"/>
              </a:rPr>
              <a:t>The red points show the actuals and you can perhaps see that  we are starting to see a departure from the forecast over the last 6 months, </a:t>
            </a:r>
          </a:p>
          <a:p>
            <a:r>
              <a:rPr lang="en-GB" baseline="0" dirty="0">
                <a:latin typeface="Arial" pitchFamily="34" charset="0"/>
                <a:cs typeface="Arial" pitchFamily="34" charset="0"/>
              </a:rPr>
              <a:t>And we believe that this is following some intervention work we have been undertaking.</a:t>
            </a:r>
          </a:p>
          <a:p>
            <a:endParaRPr lang="en-GB" baseline="0" dirty="0">
              <a:latin typeface="Arial" pitchFamily="34" charset="0"/>
              <a:cs typeface="Arial" pitchFamily="34" charset="0"/>
            </a:endParaRPr>
          </a:p>
          <a:p>
            <a:r>
              <a:rPr lang="en-GB" baseline="0" dirty="0">
                <a:latin typeface="Arial" pitchFamily="34" charset="0"/>
                <a:cs typeface="Arial" pitchFamily="34" charset="0"/>
              </a:rPr>
              <a:t>67.4% as at December 2018</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13</a:t>
            </a:fld>
            <a:endParaRPr lang="en-GB" dirty="0"/>
          </a:p>
        </p:txBody>
      </p:sp>
    </p:spTree>
    <p:extLst>
      <p:ext uri="{BB962C8B-B14F-4D97-AF65-F5344CB8AC3E}">
        <p14:creationId xmlns:p14="http://schemas.microsoft.com/office/powerpoint/2010/main" val="1328085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itchFamily="34" charset="0"/>
                <a:cs typeface="Arial" pitchFamily="34" charset="0"/>
              </a:rPr>
              <a:t>We identified that efforts were needed to focus on increasing the rate in live GP practices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itchFamily="34" charset="0"/>
              <a:cs typeface="Arial" pitchFamily="34" charset="0"/>
            </a:endParaRPr>
          </a:p>
          <a:p>
            <a:r>
              <a:rPr lang="en-GB" baseline="0" dirty="0">
                <a:latin typeface="Arial" pitchFamily="34" charset="0"/>
                <a:cs typeface="Arial" pitchFamily="34" charset="0"/>
              </a:rPr>
              <a:t>And our analysis has informed a range of actions including</a:t>
            </a:r>
          </a:p>
          <a:p>
            <a:endParaRPr lang="en-GB" baseline="0" dirty="0">
              <a:latin typeface="Arial" pitchFamily="34" charset="0"/>
              <a:cs typeface="Arial" pitchFamily="34" charset="0"/>
            </a:endParaRPr>
          </a:p>
          <a:p>
            <a:r>
              <a:rPr lang="en-GB" dirty="0">
                <a:latin typeface="Arial" pitchFamily="34" charset="0"/>
                <a:cs typeface="Arial" pitchFamily="34" charset="0"/>
              </a:rPr>
              <a:t>Providing electronic prescribing data and reporting for GP practices, pharmacies and CCGs. </a:t>
            </a:r>
          </a:p>
          <a:p>
            <a:r>
              <a:rPr lang="en-GB" dirty="0">
                <a:latin typeface="Arial" pitchFamily="34" charset="0"/>
                <a:cs typeface="Arial" pitchFamily="34" charset="0"/>
              </a:rPr>
              <a:t>Helping practices to identify patients who may be suitable to move across to electronic</a:t>
            </a:r>
            <a:r>
              <a:rPr lang="en-GB" baseline="0" dirty="0">
                <a:latin typeface="Arial" pitchFamily="34" charset="0"/>
                <a:cs typeface="Arial" pitchFamily="34" charset="0"/>
              </a:rPr>
              <a:t> repeat dispensing regimes.</a:t>
            </a:r>
            <a:endParaRPr lang="en-GB" dirty="0">
              <a:latin typeface="Arial" pitchFamily="34" charset="0"/>
              <a:cs typeface="Arial" pitchFamily="34" charset="0"/>
            </a:endParaRPr>
          </a:p>
          <a:p>
            <a:r>
              <a:rPr lang="en-GB" dirty="0">
                <a:latin typeface="Arial" pitchFamily="34" charset="0"/>
                <a:cs typeface="Arial" pitchFamily="34" charset="0"/>
              </a:rPr>
              <a:t>Providing support and</a:t>
            </a:r>
            <a:r>
              <a:rPr lang="en-GB" baseline="0" dirty="0">
                <a:latin typeface="Arial" pitchFamily="34" charset="0"/>
                <a:cs typeface="Arial" pitchFamily="34" charset="0"/>
              </a:rPr>
              <a:t> training on the ground</a:t>
            </a:r>
          </a:p>
          <a:p>
            <a:endParaRPr lang="en-GB" dirty="0">
              <a:latin typeface="Arial" pitchFamily="34" charset="0"/>
              <a:cs typeface="Arial" pitchFamily="34" charset="0"/>
            </a:endParaRPr>
          </a:p>
          <a:p>
            <a:r>
              <a:rPr lang="en-GB" dirty="0"/>
              <a:t>We believe that</a:t>
            </a:r>
            <a:r>
              <a:rPr lang="en-GB" baseline="0" dirty="0"/>
              <a:t> these actions are starting to take effect and we have a year to increase the rate by 10 </a:t>
            </a:r>
            <a:r>
              <a:rPr lang="en-GB" baseline="0" dirty="0" err="1"/>
              <a:t>pct</a:t>
            </a:r>
            <a:r>
              <a:rPr lang="en-GB" baseline="0" dirty="0"/>
              <a:t> points</a:t>
            </a:r>
            <a:endParaRPr lang="en-GB" dirty="0"/>
          </a:p>
          <a:p>
            <a:r>
              <a:rPr lang="en-GB" baseline="0" dirty="0">
                <a:latin typeface="Arial" pitchFamily="34" charset="0"/>
                <a:cs typeface="Arial" pitchFamily="34" charset="0"/>
              </a:rPr>
              <a:t>67.4% as at December 2018</a:t>
            </a:r>
          </a:p>
          <a:p>
            <a:endParaRPr lang="en-GB" baseline="0" dirty="0">
              <a:latin typeface="Arial" pitchFamily="34" charset="0"/>
              <a:cs typeface="Arial" pitchFamily="34" charset="0"/>
            </a:endParaRPr>
          </a:p>
          <a:p>
            <a:r>
              <a:rPr lang="en-GB" sz="1200" dirty="0">
                <a:latin typeface="Arial" pitchFamily="34" charset="0"/>
                <a:cs typeface="Arial" pitchFamily="34" charset="0"/>
              </a:rPr>
              <a:t>The average practice has increased its EPS Utilisation by </a:t>
            </a:r>
            <a:r>
              <a:rPr lang="en-GB" sz="1200" b="1" dirty="0">
                <a:latin typeface="Arial" pitchFamily="34" charset="0"/>
                <a:cs typeface="Arial" pitchFamily="34" charset="0"/>
              </a:rPr>
              <a:t>9% </a:t>
            </a:r>
            <a:r>
              <a:rPr lang="en-GB" sz="1200" dirty="0">
                <a:latin typeface="Arial" pitchFamily="34" charset="0"/>
                <a:cs typeface="Arial" pitchFamily="34" charset="0"/>
              </a:rPr>
              <a:t>since September 2017 </a:t>
            </a:r>
            <a:endParaRPr lang="en-GB" baseline="0" dirty="0">
              <a:latin typeface="Arial" pitchFamily="34" charset="0"/>
              <a:cs typeface="Arial" pitchFamily="34" charset="0"/>
            </a:endParaRPr>
          </a:p>
          <a:p>
            <a:endParaRPr lang="en-GB" baseline="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AD96B0E-0CD2-4825-A359-172B41E09F14}" type="slidenum">
              <a:rPr lang="en-GB" smtClean="0"/>
              <a:t>14</a:t>
            </a:fld>
            <a:endParaRPr lang="en-GB"/>
          </a:p>
        </p:txBody>
      </p:sp>
    </p:spTree>
    <p:extLst>
      <p:ext uri="{BB962C8B-B14F-4D97-AF65-F5344CB8AC3E}">
        <p14:creationId xmlns:p14="http://schemas.microsoft.com/office/powerpoint/2010/main" val="26083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a:t>
            </a:r>
            <a:r>
              <a:rPr lang="en-GB" baseline="0" dirty="0"/>
              <a:t> area of growing concern is the continual increase in the prescribing of addictive or dependency forming medication. </a:t>
            </a:r>
          </a:p>
          <a:p>
            <a:endParaRPr lang="en-GB" baseline="0" dirty="0"/>
          </a:p>
          <a:p>
            <a:r>
              <a:rPr lang="en-GB" baseline="0" dirty="0"/>
              <a:t>These include, Opioid medication, anti-depressants and benzodiazepines. </a:t>
            </a:r>
          </a:p>
          <a:p>
            <a:endParaRPr lang="en-GB" baseline="0" dirty="0"/>
          </a:p>
          <a:p>
            <a:r>
              <a:rPr lang="en-GB" baseline="0" dirty="0"/>
              <a:t>One in eleven patients who receive a prescription, is prescribed ones of these medicines</a:t>
            </a:r>
          </a:p>
          <a:p>
            <a:endParaRPr lang="en-GB" baseline="0" dirty="0"/>
          </a:p>
          <a:p>
            <a:r>
              <a:rPr lang="en-GB" baseline="0" dirty="0"/>
              <a:t>From April 2017 to March 2018 there were approximately 149 million dependency forming drug items dispensed at a cost of £1.2 billion.</a:t>
            </a:r>
          </a:p>
          <a:p>
            <a:endParaRPr lang="en-GB" baseline="0" dirty="0"/>
          </a:p>
          <a:p>
            <a:endParaRPr lang="en-GB" baseline="0" dirty="0"/>
          </a:p>
          <a:p>
            <a:r>
              <a:rPr lang="en-GB" baseline="0" dirty="0"/>
              <a:t>We are currently working with PHE to provide data to </a:t>
            </a:r>
            <a:r>
              <a:rPr lang="en-GB" sz="1200" b="1" dirty="0"/>
              <a:t>assess the scale of the problem, </a:t>
            </a:r>
          </a:p>
          <a:p>
            <a:r>
              <a:rPr lang="en-GB" sz="1200" b="1" dirty="0"/>
              <a:t>the harms caused by dependence and withdrawal, how they may be prevented and the best way to respond </a:t>
            </a:r>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FFC4E23B-CE72-4C51-985A-C7232981D39A}" type="slidenum">
              <a:rPr lang="en-GB" smtClean="0"/>
              <a:t>16</a:t>
            </a:fld>
            <a:endParaRPr lang="en-GB" dirty="0"/>
          </a:p>
        </p:txBody>
      </p:sp>
    </p:spTree>
    <p:extLst>
      <p:ext uri="{BB962C8B-B14F-4D97-AF65-F5344CB8AC3E}">
        <p14:creationId xmlns:p14="http://schemas.microsoft.com/office/powerpoint/2010/main" val="3853288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Distinct</a:t>
            </a:r>
            <a:r>
              <a:rPr lang="en-US" sz="1200" kern="1200" baseline="0" dirty="0">
                <a:solidFill>
                  <a:schemeClr val="tx1"/>
                </a:solidFill>
                <a:effectLst/>
                <a:latin typeface="+mn-lt"/>
                <a:ea typeface="+mn-ea"/>
                <a:cs typeface="+mn-cs"/>
              </a:rPr>
              <a:t> NHS numbers were used to identify patient which fell into 4 groups. </a:t>
            </a:r>
          </a:p>
          <a:p>
            <a:r>
              <a:rPr lang="en-US" sz="1200" kern="1200" baseline="0" dirty="0">
                <a:solidFill>
                  <a:schemeClr val="tx1"/>
                </a:solidFill>
                <a:effectLst/>
                <a:latin typeface="+mn-lt"/>
                <a:ea typeface="+mn-ea"/>
                <a:cs typeface="+mn-cs"/>
              </a:rPr>
              <a:t>Group 1  - one prescribing practice one Pharmacy 91%</a:t>
            </a:r>
          </a:p>
          <a:p>
            <a:r>
              <a:rPr lang="en-US" sz="1200" kern="1200" baseline="0" dirty="0">
                <a:solidFill>
                  <a:schemeClr val="tx1"/>
                </a:solidFill>
                <a:effectLst/>
                <a:latin typeface="+mn-lt"/>
                <a:ea typeface="+mn-ea"/>
                <a:cs typeface="+mn-cs"/>
              </a:rPr>
              <a:t>Group 2 – one prescribing practice multiple Pharmacies 6%</a:t>
            </a:r>
          </a:p>
          <a:p>
            <a:r>
              <a:rPr lang="en-US" sz="1200" kern="1200" baseline="0" dirty="0">
                <a:solidFill>
                  <a:schemeClr val="tx1"/>
                </a:solidFill>
                <a:effectLst/>
                <a:latin typeface="+mn-lt"/>
                <a:ea typeface="+mn-ea"/>
                <a:cs typeface="+mn-cs"/>
              </a:rPr>
              <a:t>Group 3 – Multiple prescribing practices one pharmacy </a:t>
            </a:r>
          </a:p>
          <a:p>
            <a:r>
              <a:rPr lang="en-US" sz="1200" kern="1200" baseline="0" dirty="0">
                <a:solidFill>
                  <a:schemeClr val="tx1"/>
                </a:solidFill>
                <a:effectLst/>
                <a:latin typeface="+mn-lt"/>
                <a:ea typeface="+mn-ea"/>
                <a:cs typeface="+mn-cs"/>
              </a:rPr>
              <a:t>Group 4 – Multiple prescribing practices and multiple pharmacies 0.9%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opioid drugs any value over 1,680 would be considered unusual (this represents 7 months’ worth of 30 day prescribing of the maximum recommended dose of 8 per day, to allow for 1 months grace where a prescription may have been submitted for late for reimbursement ). </a:t>
            </a:r>
            <a:endParaRPr lang="en-GB" dirty="0"/>
          </a:p>
        </p:txBody>
      </p:sp>
      <p:sp>
        <p:nvSpPr>
          <p:cNvPr id="4" name="Slide Number Placeholder 3"/>
          <p:cNvSpPr>
            <a:spLocks noGrp="1"/>
          </p:cNvSpPr>
          <p:nvPr>
            <p:ph type="sldNum" sz="quarter" idx="10"/>
          </p:nvPr>
        </p:nvSpPr>
        <p:spPr/>
        <p:txBody>
          <a:bodyPr/>
          <a:lstStyle/>
          <a:p>
            <a:fld id="{9AD96B0E-0CD2-4825-A359-172B41E09F14}"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379326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details of this case study will be shared with NHS England Fraud team on Wednesday 9th May. Following this meeting further work may be carried out. </a:t>
            </a:r>
          </a:p>
          <a:p>
            <a:endParaRPr lang="en-GB" dirty="0"/>
          </a:p>
        </p:txBody>
      </p:sp>
      <p:sp>
        <p:nvSpPr>
          <p:cNvPr id="4" name="Slide Number Placeholder 3"/>
          <p:cNvSpPr>
            <a:spLocks noGrp="1"/>
          </p:cNvSpPr>
          <p:nvPr>
            <p:ph type="sldNum" sz="quarter" idx="10"/>
          </p:nvPr>
        </p:nvSpPr>
        <p:spPr/>
        <p:txBody>
          <a:bodyPr/>
          <a:lstStyle/>
          <a:p>
            <a:fld id="{FFC4E23B-CE72-4C51-985A-C7232981D39A}"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723816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Due to the quantity of data and the manual time required to review the individual prescriptions to identify possible fraud or error this analysis has been limited to the patients that were in either the top 20 drugs by quantity or the top 20 drugs by the number of prescribers visited in the six month period.  Several NHS numbers appeared in both lists.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AD96B0E-0CD2-4825-A359-172B41E09F14}"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654724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Text mining and tokenisation were required to transform this into a more manageable form. This allowed the generation of features that accounted for and explained user behaviour.</a:t>
            </a:r>
          </a:p>
        </p:txBody>
      </p:sp>
      <p:sp>
        <p:nvSpPr>
          <p:cNvPr id="4" name="Slide Number Placeholder 3"/>
          <p:cNvSpPr>
            <a:spLocks noGrp="1"/>
          </p:cNvSpPr>
          <p:nvPr>
            <p:ph type="sldNum" sz="quarter" idx="10"/>
          </p:nvPr>
        </p:nvSpPr>
        <p:spPr/>
        <p:txBody>
          <a:bodyPr/>
          <a:lstStyle/>
          <a:p>
            <a:fld id="{280957CB-F27A-4DBA-AB9F-68DF551A449A}" type="slidenum">
              <a:rPr lang="en-GB" smtClean="0"/>
              <a:t>20</a:t>
            </a:fld>
            <a:endParaRPr lang="en-GB" dirty="0"/>
          </a:p>
        </p:txBody>
      </p:sp>
    </p:spTree>
    <p:extLst>
      <p:ext uri="{BB962C8B-B14F-4D97-AF65-F5344CB8AC3E}">
        <p14:creationId xmlns:p14="http://schemas.microsoft.com/office/powerpoint/2010/main" val="2802839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Logical SQL –</a:t>
            </a:r>
            <a:r>
              <a:rPr lang="en-GB" baseline="0" dirty="0"/>
              <a:t> what the user is doing</a:t>
            </a:r>
          </a:p>
          <a:p>
            <a:r>
              <a:rPr lang="en-GB" baseline="0" dirty="0"/>
              <a:t>Physical SQL – what the DW is doing</a:t>
            </a:r>
            <a:endParaRPr lang="en-GB" dirty="0"/>
          </a:p>
          <a:p>
            <a:endParaRPr lang="en-GB" dirty="0"/>
          </a:p>
          <a:p>
            <a:r>
              <a:rPr lang="en-GB" dirty="0"/>
              <a:t>The</a:t>
            </a:r>
            <a:r>
              <a:rPr lang="en-GB" baseline="0" dirty="0"/>
              <a:t> logical front-end SQL and physical back-end SQL contained information for both dashboard interactions and custom analyses,</a:t>
            </a:r>
          </a:p>
          <a:p>
            <a:r>
              <a:rPr lang="en-GB" baseline="0" dirty="0"/>
              <a:t>The logical and physical SQL queries were stored in separate tables.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both needed separately analysing, then joining up to link one to the other</a:t>
            </a:r>
          </a:p>
          <a:p>
            <a:r>
              <a:rPr lang="en-GB" baseline="0" dirty="0"/>
              <a:t>Each of these 2 tables were then tokenised for dashboards and analyses separately.</a:t>
            </a:r>
          </a:p>
          <a:p>
            <a:endParaRPr lang="en-GB" baseline="0" dirty="0"/>
          </a:p>
          <a:p>
            <a:r>
              <a:rPr lang="en-GB" baseline="0" dirty="0"/>
              <a:t>Runtime was contained within the table containing the physical back-end queries.</a:t>
            </a:r>
          </a:p>
          <a:p>
            <a:r>
              <a:rPr lang="en-GB" baseline="0" dirty="0"/>
              <a:t>The frequency of use was generated by determining how often each field/column appeared in query separately, and then for all queries in total.</a:t>
            </a:r>
            <a:endParaRPr lang="en-GB" dirty="0"/>
          </a:p>
        </p:txBody>
      </p:sp>
      <p:sp>
        <p:nvSpPr>
          <p:cNvPr id="4" name="Slide Number Placeholder 3"/>
          <p:cNvSpPr>
            <a:spLocks noGrp="1"/>
          </p:cNvSpPr>
          <p:nvPr>
            <p:ph type="sldNum" sz="quarter" idx="10"/>
          </p:nvPr>
        </p:nvSpPr>
        <p:spPr/>
        <p:txBody>
          <a:bodyPr/>
          <a:lstStyle/>
          <a:p>
            <a:fld id="{9AD96B0E-0CD2-4825-A359-172B41E09F14}" type="slidenum">
              <a:rPr lang="en-GB" smtClean="0"/>
              <a:t>21</a:t>
            </a:fld>
            <a:endParaRPr lang="en-GB"/>
          </a:p>
        </p:txBody>
      </p:sp>
    </p:spTree>
    <p:extLst>
      <p:ext uri="{BB962C8B-B14F-4D97-AF65-F5344CB8AC3E}">
        <p14:creationId xmlns:p14="http://schemas.microsoft.com/office/powerpoint/2010/main" val="2700473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DTM: The ‘document’ is the chunk</a:t>
            </a:r>
            <a:r>
              <a:rPr lang="en-GB" baseline="0" dirty="0"/>
              <a:t> of text analysed. Around a 1000 back-end columns were used (closer to 900 actually in fact).</a:t>
            </a:r>
          </a:p>
          <a:p>
            <a:endParaRPr lang="en-GB" baseline="0" dirty="0"/>
          </a:p>
          <a:p>
            <a:r>
              <a:rPr lang="en-GB" baseline="0" dirty="0"/>
              <a:t>DTMs are also ‘sparse matrices’. They are ‘sparse’ due to there being so many zeros. </a:t>
            </a:r>
            <a:r>
              <a:rPr lang="en-GB" baseline="0" dirty="0" err="1"/>
              <a:t>Eg</a:t>
            </a:r>
            <a:r>
              <a:rPr lang="en-GB" baseline="0" dirty="0"/>
              <a:t>, if a query used only 2 columns, and if the sparse matrix had 1000 columns, then 998 would be zero, and only 2 would have a value in, hence sparse matrix. Sparse matrices can be compressed due to the vast amounts of ‘empty’ space within them. </a:t>
            </a:r>
            <a:endParaRPr lang="en-GB" dirty="0"/>
          </a:p>
        </p:txBody>
      </p:sp>
      <p:sp>
        <p:nvSpPr>
          <p:cNvPr id="4" name="Slide Number Placeholder 3"/>
          <p:cNvSpPr>
            <a:spLocks noGrp="1"/>
          </p:cNvSpPr>
          <p:nvPr>
            <p:ph type="sldNum" sz="quarter" idx="10"/>
          </p:nvPr>
        </p:nvSpPr>
        <p:spPr/>
        <p:txBody>
          <a:bodyPr/>
          <a:lstStyle/>
          <a:p>
            <a:fld id="{9AD96B0E-0CD2-4825-A359-172B41E09F14}" type="slidenum">
              <a:rPr lang="en-GB" smtClean="0"/>
              <a:t>22</a:t>
            </a:fld>
            <a:endParaRPr lang="en-GB"/>
          </a:p>
        </p:txBody>
      </p:sp>
    </p:spTree>
    <p:extLst>
      <p:ext uri="{BB962C8B-B14F-4D97-AF65-F5344CB8AC3E}">
        <p14:creationId xmlns:p14="http://schemas.microsoft.com/office/powerpoint/2010/main" val="80415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the pilot stage we</a:t>
            </a:r>
            <a:r>
              <a:rPr lang="en-GB" sz="1200" kern="1200" baseline="0" dirty="0">
                <a:solidFill>
                  <a:schemeClr val="tx1"/>
                </a:solidFill>
                <a:effectLst/>
                <a:latin typeface="+mn-lt"/>
                <a:ea typeface="+mn-ea"/>
                <a:cs typeface="+mn-cs"/>
              </a:rPr>
              <a:t> identified potential savings of £100 million and met our evaluation criteria. As such the lab was given the go ahead, with a small team of DS and stats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in the first 5 years, data analytics has supported questions and hypotheses to the tune of £848 million.</a:t>
            </a:r>
            <a:r>
              <a:rPr lang="en-GB" sz="1200" kern="1200" baseline="0" dirty="0">
                <a:solidFill>
                  <a:schemeClr val="tx1"/>
                </a:solidFill>
                <a:effectLst/>
                <a:latin typeface="+mn-lt"/>
                <a:ea typeface="+mn-ea"/>
                <a:cs typeface="+mn-cs"/>
              </a:rPr>
              <a:t> </a:t>
            </a:r>
          </a:p>
          <a:p>
            <a:r>
              <a:rPr lang="en-GB" sz="1200" kern="1200" baseline="0" dirty="0">
                <a:solidFill>
                  <a:schemeClr val="tx1"/>
                </a:solidFill>
                <a:effectLst/>
                <a:latin typeface="+mn-lt"/>
                <a:ea typeface="+mn-ea"/>
                <a:cs typeface="+mn-cs"/>
              </a:rPr>
              <a:t>We’ve completed just under 300 projects and recently added junior career development roles</a:t>
            </a:r>
          </a:p>
          <a:p>
            <a:r>
              <a:rPr lang="en-GB" sz="1200" kern="1200" baseline="0" dirty="0">
                <a:solidFill>
                  <a:schemeClr val="tx1"/>
                </a:solidFill>
                <a:effectLst/>
                <a:latin typeface="+mn-lt"/>
                <a:ea typeface="+mn-ea"/>
                <a:cs typeface="+mn-cs"/>
              </a:rPr>
              <a:t>1, SDS, 2 DS, 2JDS, 1 Stat, 2 Ass Stat</a:t>
            </a:r>
          </a:p>
          <a:p>
            <a:endParaRPr lang="en-GB" dirty="0"/>
          </a:p>
        </p:txBody>
      </p:sp>
      <p:sp>
        <p:nvSpPr>
          <p:cNvPr id="4" name="Slide Number Placeholder 3"/>
          <p:cNvSpPr>
            <a:spLocks noGrp="1"/>
          </p:cNvSpPr>
          <p:nvPr>
            <p:ph type="sldNum" sz="quarter" idx="10"/>
          </p:nvPr>
        </p:nvSpPr>
        <p:spPr/>
        <p:txBody>
          <a:bodyPr/>
          <a:lstStyle/>
          <a:p>
            <a:fld id="{280957CB-F27A-4DBA-AB9F-68DF551A449A}"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514826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DTM storage bit</a:t>
            </a:r>
            <a:r>
              <a:rPr lang="en-GB" baseline="0" dirty="0"/>
              <a:t> is an interesting point.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In essence, it means that an SQL query that is several thousand characters long can be stored as a single row, where the vast majority of the values are null or empty, meaning it can be compressed efficiently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80957CB-F27A-4DBA-AB9F-68DF551A449A}" type="slidenum">
              <a:rPr lang="en-GB" smtClean="0"/>
              <a:t>23</a:t>
            </a:fld>
            <a:endParaRPr lang="en-GB" dirty="0"/>
          </a:p>
        </p:txBody>
      </p:sp>
    </p:spTree>
    <p:extLst>
      <p:ext uri="{BB962C8B-B14F-4D97-AF65-F5344CB8AC3E}">
        <p14:creationId xmlns:p14="http://schemas.microsoft.com/office/powerpoint/2010/main" val="2802839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D96B0E-0CD2-4825-A359-172B41E09F14}" type="slidenum">
              <a:rPr lang="en-GB" smtClean="0"/>
              <a:t>28</a:t>
            </a:fld>
            <a:endParaRPr lang="en-GB"/>
          </a:p>
        </p:txBody>
      </p:sp>
    </p:spTree>
    <p:extLst>
      <p:ext uri="{BB962C8B-B14F-4D97-AF65-F5344CB8AC3E}">
        <p14:creationId xmlns:p14="http://schemas.microsoft.com/office/powerpoint/2010/main" val="1926446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000" baseline="0" dirty="0">
                <a:latin typeface="Arial" pitchFamily="34" charset="0"/>
                <a:cs typeface="Arial" pitchFamily="34" charset="0"/>
              </a:rPr>
              <a:t>Finally here are some examples of the other types of analysis we under take across our other service areas. </a:t>
            </a:r>
          </a:p>
          <a:p>
            <a:endParaRPr lang="en-GB" sz="1000" baseline="0" dirty="0">
              <a:latin typeface="Arial" pitchFamily="34" charset="0"/>
              <a:cs typeface="Arial" pitchFamily="34" charset="0"/>
            </a:endParaRPr>
          </a:p>
          <a:p>
            <a:r>
              <a:rPr lang="en-GB" sz="1000" baseline="0" dirty="0">
                <a:latin typeface="Arial" pitchFamily="34" charset="0"/>
                <a:cs typeface="Arial" pitchFamily="34" charset="0"/>
              </a:rPr>
              <a:t>Supporting Digitisation –  Evaluating the progress of the digitisation programs for Prescriptions prepayment certificates and maternity exemption certificates,  this included looking at the uptake from certain demographics such as ages groups.</a:t>
            </a:r>
          </a:p>
          <a:p>
            <a:endParaRPr lang="en-GB" sz="1000" baseline="0" dirty="0">
              <a:latin typeface="Arial" pitchFamily="34" charset="0"/>
              <a:cs typeface="Arial" pitchFamily="34" charset="0"/>
            </a:endParaRPr>
          </a:p>
          <a:p>
            <a:r>
              <a:rPr lang="en-GB" sz="1000" baseline="0" dirty="0">
                <a:latin typeface="Arial" pitchFamily="34" charset="0"/>
                <a:cs typeface="Arial" pitchFamily="34" charset="0"/>
              </a:rPr>
              <a:t>Text analytics  on Customer feedback surveys–  We  used machine learning to train a model from the coding of responses on a survey to code the latest responses. </a:t>
            </a:r>
          </a:p>
          <a:p>
            <a:endParaRPr lang="en-GB" sz="1000" baseline="0" dirty="0">
              <a:latin typeface="Arial" pitchFamily="34" charset="0"/>
              <a:cs typeface="Arial" pitchFamily="34" charset="0"/>
            </a:endParaRPr>
          </a:p>
          <a:p>
            <a:r>
              <a:rPr lang="en-GB" sz="1000" baseline="0" dirty="0">
                <a:latin typeface="Arial" pitchFamily="34" charset="0"/>
                <a:cs typeface="Arial" pitchFamily="34" charset="0"/>
              </a:rPr>
              <a:t>Ophthalmic data –  Receiving a new data set  to the organisations  and Using R functions to sort excel data  received from local teams in to a standard format and applying a risk based sampling methodology to score opticians based on activity to carry out a pilot process, with the view to role it out nationally. </a:t>
            </a:r>
          </a:p>
          <a:p>
            <a:endParaRPr lang="en-GB" sz="1000" baseline="0" dirty="0">
              <a:latin typeface="Arial" pitchFamily="34" charset="0"/>
              <a:cs typeface="Arial" pitchFamily="34" charset="0"/>
            </a:endParaRPr>
          </a:p>
          <a:p>
            <a:r>
              <a:rPr lang="en-GB" sz="1000" baseline="0" dirty="0">
                <a:latin typeface="Arial" pitchFamily="34" charset="0"/>
                <a:cs typeface="Arial" pitchFamily="34" charset="0"/>
              </a:rPr>
              <a:t>Machine learning on recruitment – Forecasting the number of recruitment campaigns likely on a monthly basis for work force planning and also a prediction  model of the likely number of applicants for a job based on the grade and location.</a:t>
            </a:r>
          </a:p>
          <a:p>
            <a:endParaRPr lang="en-GB" sz="1000" baseline="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err="1">
                <a:latin typeface="Arial" pitchFamily="34" charset="0"/>
                <a:cs typeface="Arial" pitchFamily="34" charset="0"/>
              </a:rPr>
              <a:t>EHIC</a:t>
            </a:r>
            <a:r>
              <a:rPr lang="en-GB" sz="1000" baseline="0" dirty="0">
                <a:latin typeface="Arial" pitchFamily="34" charset="0"/>
                <a:cs typeface="Arial" pitchFamily="34" charset="0"/>
              </a:rPr>
              <a:t> - Looking at  multiple </a:t>
            </a:r>
            <a:r>
              <a:rPr lang="en-GB" sz="1000" baseline="0" dirty="0" err="1">
                <a:latin typeface="Arial" pitchFamily="34" charset="0"/>
                <a:cs typeface="Arial" pitchFamily="34" charset="0"/>
              </a:rPr>
              <a:t>EHIC</a:t>
            </a:r>
            <a:r>
              <a:rPr lang="en-GB" sz="1000" baseline="0" dirty="0">
                <a:latin typeface="Arial" pitchFamily="34" charset="0"/>
                <a:cs typeface="Arial" pitchFamily="34" charset="0"/>
              </a:rPr>
              <a:t> applications at the same residential address. – used to build a new end application and claim process . </a:t>
            </a:r>
          </a:p>
          <a:p>
            <a:endParaRPr lang="en-GB" dirty="0"/>
          </a:p>
        </p:txBody>
      </p:sp>
      <p:sp>
        <p:nvSpPr>
          <p:cNvPr id="4" name="Slide Number Placeholder 3"/>
          <p:cNvSpPr>
            <a:spLocks noGrp="1"/>
          </p:cNvSpPr>
          <p:nvPr>
            <p:ph type="sldNum" sz="quarter" idx="10"/>
          </p:nvPr>
        </p:nvSpPr>
        <p:spPr/>
        <p:txBody>
          <a:bodyPr/>
          <a:lstStyle/>
          <a:p>
            <a:fld id="{280957CB-F27A-4DBA-AB9F-68DF551A449A}"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2827570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So we purchased Oracle</a:t>
            </a:r>
            <a:r>
              <a:rPr lang="en-GB" baseline="0" dirty="0">
                <a:latin typeface="Arial" pitchFamily="34" charset="0"/>
                <a:cs typeface="Arial" pitchFamily="34" charset="0"/>
              </a:rPr>
              <a:t> Exadata and Advanced Analytics</a:t>
            </a:r>
          </a:p>
          <a:p>
            <a:endParaRPr lang="en-GB" baseline="0" dirty="0">
              <a:latin typeface="Arial" pitchFamily="34" charset="0"/>
              <a:cs typeface="Arial" pitchFamily="34" charset="0"/>
            </a:endParaRPr>
          </a:p>
          <a:p>
            <a:r>
              <a:rPr lang="en-GB" baseline="0" dirty="0">
                <a:latin typeface="Arial" pitchFamily="34" charset="0"/>
                <a:cs typeface="Arial" pitchFamily="34" charset="0"/>
              </a:rPr>
              <a:t>Oracle Exadata is the main data storage component of the data lab. It is capable of holding large volumes of data and is incredibly fast.</a:t>
            </a:r>
          </a:p>
          <a:p>
            <a:endParaRPr lang="en-GB" baseline="0" dirty="0">
              <a:latin typeface="Arial" pitchFamily="34" charset="0"/>
              <a:cs typeface="Arial" pitchFamily="34" charset="0"/>
            </a:endParaRPr>
          </a:p>
          <a:p>
            <a:r>
              <a:rPr lang="en-GB" baseline="0" dirty="0">
                <a:latin typeface="Arial" pitchFamily="34" charset="0"/>
                <a:cs typeface="Arial" pitchFamily="34" charset="0"/>
              </a:rPr>
              <a:t>The data can be stored in one place, with one set of security principles. </a:t>
            </a:r>
          </a:p>
          <a:p>
            <a:endParaRPr lang="en-GB" baseline="0" dirty="0">
              <a:latin typeface="Arial" pitchFamily="34" charset="0"/>
              <a:cs typeface="Arial" pitchFamily="34" charset="0"/>
            </a:endParaRPr>
          </a:p>
          <a:p>
            <a:r>
              <a:rPr lang="en-GB" baseline="0" dirty="0">
                <a:latin typeface="Arial" pitchFamily="34" charset="0"/>
                <a:cs typeface="Arial" pitchFamily="34" charset="0"/>
              </a:rPr>
              <a:t>Once the data is loaded the Analytics component allows us to perform analysis on large volumes of data, fast. It includes a range of machine learning algorithms and basic stats function</a:t>
            </a:r>
          </a:p>
          <a:p>
            <a:endParaRPr lang="en-GB" baseline="0" dirty="0">
              <a:latin typeface="Arial" pitchFamily="34" charset="0"/>
              <a:cs typeface="Arial" pitchFamily="34" charset="0"/>
            </a:endParaRPr>
          </a:p>
          <a:p>
            <a:r>
              <a:rPr lang="en-GB" baseline="0" dirty="0">
                <a:latin typeface="Arial" pitchFamily="34" charset="0"/>
                <a:cs typeface="Arial" pitchFamily="34" charset="0"/>
              </a:rPr>
              <a:t>It can also be integrated with Enterprise R which means the data can stay on the database if we wish to undertake a wider set of analytics, such as forecasting for example</a:t>
            </a:r>
            <a:endParaRPr lang="en-GB" dirty="0">
              <a:latin typeface="Arial" pitchFamily="34" charset="0"/>
              <a:cs typeface="Arial" pitchFamily="34" charset="0"/>
            </a:endParaRPr>
          </a:p>
          <a:p>
            <a:endParaRPr lang="en-GB" dirty="0">
              <a:latin typeface="Arial" pitchFamily="34" charset="0"/>
              <a:cs typeface="Arial" pitchFamily="34" charset="0"/>
            </a:endParaRPr>
          </a:p>
          <a:p>
            <a:r>
              <a:rPr lang="en-GB" dirty="0">
                <a:latin typeface="Arial" pitchFamily="34" charset="0"/>
                <a:cs typeface="Arial" pitchFamily="34" charset="0"/>
              </a:rPr>
              <a:t>The tool is fairly intuitive</a:t>
            </a:r>
            <a:r>
              <a:rPr lang="en-GB" baseline="0" dirty="0">
                <a:latin typeface="Arial" pitchFamily="34" charset="0"/>
                <a:cs typeface="Arial" pitchFamily="34" charset="0"/>
              </a:rPr>
              <a:t> and easy to use. </a:t>
            </a:r>
          </a:p>
          <a:p>
            <a:r>
              <a:rPr lang="en-GB" baseline="0" dirty="0">
                <a:latin typeface="Arial" pitchFamily="34" charset="0"/>
                <a:cs typeface="Arial" pitchFamily="34" charset="0"/>
              </a:rPr>
              <a:t>We also had a range of courses and support available to us.</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FC4E23B-CE72-4C51-985A-C7232981D39A}"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396603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GB" sz="1200" b="1" dirty="0"/>
              <a:t>Additional Storage</a:t>
            </a:r>
            <a:r>
              <a:rPr lang="en-GB" sz="1200" dirty="0"/>
              <a:t> - needed to on-board data.</a:t>
            </a:r>
          </a:p>
          <a:p>
            <a:pPr lvl="0"/>
            <a:endParaRPr lang="en-GB" sz="1100" dirty="0"/>
          </a:p>
          <a:p>
            <a:pPr lvl="0"/>
            <a:r>
              <a:rPr lang="en-GB" sz="1200" b="1" dirty="0"/>
              <a:t>Additional memory and CPU</a:t>
            </a:r>
            <a:r>
              <a:rPr lang="en-GB" sz="1200" dirty="0"/>
              <a:t> - which will aid advanced analytics work.</a:t>
            </a:r>
          </a:p>
          <a:p>
            <a:pPr lvl="0"/>
            <a:endParaRPr lang="en-GB" sz="1100" dirty="0"/>
          </a:p>
          <a:p>
            <a:pPr lvl="0"/>
            <a:r>
              <a:rPr lang="en-GB" sz="1200" b="1" dirty="0"/>
              <a:t>Offloading data</a:t>
            </a:r>
            <a:r>
              <a:rPr lang="en-GB" sz="1200" dirty="0"/>
              <a:t> - Allows the DALL to utilise new Oracle Cloud Infrastructure (OCI) services and functions such as offloading data sets into cheaper Object Storage and even cheaper archive storage. </a:t>
            </a:r>
          </a:p>
          <a:p>
            <a:pPr lvl="0"/>
            <a:endParaRPr lang="en-GB" sz="1200" dirty="0"/>
          </a:p>
          <a:p>
            <a:pPr lvl="0"/>
            <a:r>
              <a:rPr lang="en-GB" sz="1200" b="1" dirty="0"/>
              <a:t>Flexible Cloud scaling </a:t>
            </a:r>
            <a:r>
              <a:rPr lang="en-GB" sz="1200" dirty="0"/>
              <a:t>- allows the DALL to utilise the flexible cloud model where databases and services can be shut down or scaled back in order to reduce running costs or allow that Universal Credit to be used elsewhere</a:t>
            </a:r>
          </a:p>
          <a:p>
            <a:endParaRPr lang="en-GB" dirty="0"/>
          </a:p>
        </p:txBody>
      </p:sp>
      <p:sp>
        <p:nvSpPr>
          <p:cNvPr id="4" name="Slide Number Placeholder 3"/>
          <p:cNvSpPr>
            <a:spLocks noGrp="1"/>
          </p:cNvSpPr>
          <p:nvPr>
            <p:ph type="sldNum" sz="quarter" idx="10"/>
          </p:nvPr>
        </p:nvSpPr>
        <p:spPr/>
        <p:txBody>
          <a:bodyPr/>
          <a:lstStyle/>
          <a:p>
            <a:fld id="{A96894A7-C9C2-4175-A280-B23EBC50BE77}" type="slidenum">
              <a:rPr lang="en-GB" smtClean="0"/>
              <a:t>6</a:t>
            </a:fld>
            <a:endParaRPr lang="en-GB"/>
          </a:p>
        </p:txBody>
      </p:sp>
    </p:spTree>
    <p:extLst>
      <p:ext uri="{BB962C8B-B14F-4D97-AF65-F5344CB8AC3E}">
        <p14:creationId xmlns:p14="http://schemas.microsoft.com/office/powerpoint/2010/main" val="429404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DALL is a sandpit</a:t>
            </a:r>
            <a:r>
              <a:rPr lang="en-GB" baseline="0" dirty="0"/>
              <a:t> development environment.</a:t>
            </a:r>
          </a:p>
          <a:p>
            <a:r>
              <a:rPr lang="en-GB" baseline="0" dirty="0"/>
              <a:t>Recently moved  X7 Cloud</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itchFamily="34" charset="0"/>
                <a:ea typeface="+mn-ea"/>
                <a:cs typeface="Arial" pitchFamily="34" charset="0"/>
              </a:rPr>
              <a:t>The chart here shows our service</a:t>
            </a:r>
            <a:r>
              <a:rPr lang="en-US" sz="1200" kern="1200" baseline="0" dirty="0">
                <a:solidFill>
                  <a:schemeClr val="tx1"/>
                </a:solidFill>
                <a:effectLst/>
                <a:latin typeface="Arial" pitchFamily="34" charset="0"/>
                <a:ea typeface="+mn-ea"/>
                <a:cs typeface="Arial" pitchFamily="34" charset="0"/>
              </a:rPr>
              <a:t> areas and their databases which were initially loaded into our lab. We have  also  since added data from external data sources.</a:t>
            </a:r>
            <a:endParaRPr lang="en-US" sz="1200" kern="1200" dirty="0">
              <a:solidFill>
                <a:schemeClr val="tx1"/>
              </a:solidFill>
              <a:effectLst/>
              <a:latin typeface="Arial" pitchFamily="34" charset="0"/>
              <a:ea typeface="+mn-ea"/>
              <a:cs typeface="Arial"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E2B21D3E-022E-4810-95BF-2694F734B728}" type="slidenum">
              <a:rPr lang="en-GB" smtClean="0"/>
              <a:t>7</a:t>
            </a:fld>
            <a:endParaRPr lang="en-GB" dirty="0"/>
          </a:p>
        </p:txBody>
      </p:sp>
    </p:spTree>
    <p:extLst>
      <p:ext uri="{BB962C8B-B14F-4D97-AF65-F5344CB8AC3E}">
        <p14:creationId xmlns:p14="http://schemas.microsoft.com/office/powerpoint/2010/main" val="315897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itchFamily="34" charset="0"/>
                <a:ea typeface="+mn-ea"/>
                <a:cs typeface="Arial" pitchFamily="34" charset="0"/>
              </a:rPr>
              <a:t>Lab created 6 years ago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itchFamily="34" charset="0"/>
                <a:ea typeface="+mn-ea"/>
                <a:cs typeface="Arial" pitchFamily="34" charset="0"/>
              </a:rPr>
              <a:t>Provides</a:t>
            </a:r>
            <a:r>
              <a:rPr lang="en-GB" sz="1200" kern="1200" baseline="0" dirty="0">
                <a:solidFill>
                  <a:schemeClr val="tx1"/>
                </a:solidFill>
                <a:effectLst/>
                <a:latin typeface="Arial" pitchFamily="34" charset="0"/>
                <a:ea typeface="+mn-ea"/>
                <a:cs typeface="Arial" pitchFamily="34" charset="0"/>
              </a:rPr>
              <a:t> a dedicated environment in which we can mine transactional data without upsetting business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Arial" pitchFamily="34" charset="0"/>
              <a:ea typeface="+mn-ea"/>
              <a:cs typeface="Arial" pitchFamily="34" charset="0"/>
            </a:endParaRPr>
          </a:p>
          <a:p>
            <a:r>
              <a:rPr lang="en-GB" baseline="0" dirty="0">
                <a:latin typeface="Arial" pitchFamily="34" charset="0"/>
                <a:cs typeface="Arial" pitchFamily="34" charset="0"/>
              </a:rPr>
              <a:t>Oracle </a:t>
            </a:r>
            <a:r>
              <a:rPr lang="en-GB" baseline="0" dirty="0" err="1">
                <a:latin typeface="Arial" pitchFamily="34" charset="0"/>
                <a:cs typeface="Arial" pitchFamily="34" charset="0"/>
              </a:rPr>
              <a:t>Exadata</a:t>
            </a:r>
            <a:r>
              <a:rPr lang="en-GB" baseline="0" dirty="0">
                <a:latin typeface="Arial" pitchFamily="34" charset="0"/>
                <a:cs typeface="Arial" pitchFamily="34" charset="0"/>
              </a:rPr>
              <a:t> is the main data storage component of the data lab. It is capable of holding large volumes of data .</a:t>
            </a:r>
          </a:p>
          <a:p>
            <a:r>
              <a:rPr lang="en-GB" baseline="0" dirty="0">
                <a:latin typeface="Arial" pitchFamily="34" charset="0"/>
                <a:cs typeface="Arial" pitchFamily="34" charset="0"/>
              </a:rPr>
              <a:t>The data can be stored in one place, with one set of security principles. </a:t>
            </a:r>
          </a:p>
          <a:p>
            <a:endParaRPr lang="en-GB" baseline="0" dirty="0">
              <a:latin typeface="Arial" pitchFamily="34" charset="0"/>
              <a:cs typeface="Arial" pitchFamily="34" charset="0"/>
            </a:endParaRPr>
          </a:p>
          <a:p>
            <a:r>
              <a:rPr lang="en-GB" baseline="0" dirty="0">
                <a:latin typeface="Arial" pitchFamily="34" charset="0"/>
                <a:cs typeface="Arial" pitchFamily="34" charset="0"/>
              </a:rPr>
              <a:t>And it is entirely separate to our transactional systems </a:t>
            </a:r>
          </a:p>
          <a:p>
            <a:endParaRPr lang="en-GB" baseline="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itchFamily="34" charset="0"/>
                <a:cs typeface="Arial" pitchFamily="34" charset="0"/>
              </a:rPr>
              <a:t>We use the Analytics component</a:t>
            </a:r>
            <a:r>
              <a:rPr lang="en-GB" baseline="0" dirty="0">
                <a:latin typeface="Arial" pitchFamily="34" charset="0"/>
                <a:cs typeface="Arial" pitchFamily="34" charset="0"/>
              </a:rPr>
              <a:t> and R to perform a wide range of analytic s</a:t>
            </a:r>
            <a:endParaRPr lang="en-GB"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itchFamily="34" charset="0"/>
                <a:cs typeface="Arial" pitchFamily="34" charset="0"/>
              </a:rPr>
              <a:t>We have a team of</a:t>
            </a:r>
            <a:r>
              <a:rPr lang="en-GB" baseline="0" dirty="0">
                <a:latin typeface="Arial" pitchFamily="34" charset="0"/>
                <a:cs typeface="Arial" pitchFamily="34" charset="0"/>
              </a:rPr>
              <a:t> Data Scientists and Statisticians including development roles</a:t>
            </a:r>
            <a:endParaRPr lang="en-GB"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Arial" pitchFamily="34" charset="0"/>
                <a:ea typeface="+mn-ea"/>
                <a:cs typeface="Arial" pitchFamily="34" charset="0"/>
              </a:rPr>
              <a:t>Team 3 DS,2JDS, 1AS n Newcastle, 1 S in Eastbourne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itchFamily="34" charset="0"/>
              <a:ea typeface="+mn-ea"/>
              <a:cs typeface="Arial" pitchFamily="34" charset="0"/>
            </a:endParaRPr>
          </a:p>
          <a:p>
            <a:endParaRPr lang="en-GB" baseline="0" dirty="0"/>
          </a:p>
        </p:txBody>
      </p:sp>
      <p:sp>
        <p:nvSpPr>
          <p:cNvPr id="4" name="Slide Number Placeholder 3"/>
          <p:cNvSpPr>
            <a:spLocks noGrp="1"/>
          </p:cNvSpPr>
          <p:nvPr>
            <p:ph type="sldNum" sz="quarter" idx="10"/>
          </p:nvPr>
        </p:nvSpPr>
        <p:spPr/>
        <p:txBody>
          <a:bodyPr/>
          <a:lstStyle/>
          <a:p>
            <a:fld id="{8C72D9AE-7182-4680-8F79-479C4181FF08}"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4194606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a:t>
            </a:r>
            <a:r>
              <a:rPr lang="en-GB" baseline="0" dirty="0"/>
              <a:t> DALL has placed the business at the heart of the work it conducts. </a:t>
            </a:r>
          </a:p>
          <a:p>
            <a:endParaRPr lang="en-GB" baseline="0" dirty="0"/>
          </a:p>
          <a:p>
            <a:r>
              <a:rPr lang="en-GB" baseline="0" dirty="0"/>
              <a:t>To enable this process the DALL is utilising the industry standard methodology known as CRISP-DM. </a:t>
            </a:r>
          </a:p>
          <a:p>
            <a:endParaRPr lang="en-GB" baseline="0" dirty="0"/>
          </a:p>
          <a:p>
            <a:r>
              <a:rPr lang="en-GB" baseline="0" dirty="0"/>
              <a:t>In this process we have a problem definition which we complete with out customers .</a:t>
            </a:r>
          </a:p>
          <a:p>
            <a:r>
              <a:rPr lang="en-GB" baseline="0" dirty="0"/>
              <a:t>This clearly defines the problem and the expected outcomes. </a:t>
            </a:r>
          </a:p>
          <a:p>
            <a:r>
              <a:rPr lang="en-GB" baseline="0" dirty="0"/>
              <a:t>From the problem definition we complete the necessary analytics which are  peer reviewed.</a:t>
            </a:r>
          </a:p>
          <a:p>
            <a:endParaRPr lang="en-GB" baseline="0" dirty="0"/>
          </a:p>
          <a:p>
            <a:r>
              <a:rPr lang="en-GB" baseline="0" dirty="0"/>
              <a:t>We then produce an insight report/ or a tool before presenting back to the customer to enable action and ultimately deliver outcomes to the business and wider NHS.</a:t>
            </a:r>
          </a:p>
          <a:p>
            <a:endParaRPr lang="en-GB" baseline="0" dirty="0"/>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CRISP</a:t>
            </a:r>
            <a:r>
              <a:rPr lang="en-GB" sz="1200" b="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DM</a:t>
            </a:r>
            <a:r>
              <a:rPr lang="en-GB" sz="1200" b="0" kern="1200" dirty="0">
                <a:solidFill>
                  <a:schemeClr val="tx1"/>
                </a:solidFill>
                <a:effectLst/>
                <a:latin typeface="+mn-lt"/>
                <a:ea typeface="+mn-ea"/>
                <a:cs typeface="+mn-cs"/>
              </a:rPr>
              <a:t>, which stands for Cross-Industry Standard Process for Data Mining, is an industry-proven way to guide your data mining efforts</a:t>
            </a:r>
          </a:p>
          <a:p>
            <a:endParaRPr lang="en-GB"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0957CB-F27A-4DBA-AB9F-68DF551A449A}"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2018603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GB" dirty="0"/>
              <a:t>S</a:t>
            </a:r>
            <a:r>
              <a:rPr lang="en-GB" baseline="0" dirty="0"/>
              <a:t>o that’s set the scene.</a:t>
            </a:r>
          </a:p>
          <a:p>
            <a:endParaRPr lang="en-GB" baseline="0" dirty="0"/>
          </a:p>
          <a:p>
            <a:r>
              <a:rPr lang="en-GB" baseline="0" dirty="0"/>
              <a:t>Now it’s time to show you the type of work that the Data Lab has been able to do over the last 5 years and where Analytics can add value.</a:t>
            </a:r>
          </a:p>
          <a:p>
            <a:endParaRPr lang="en-GB" baseline="0" dirty="0"/>
          </a:p>
          <a:p>
            <a:r>
              <a:rPr lang="en-GB" baseline="0" dirty="0"/>
              <a:t>The Data Lab has been used in a variety of ways from improving patient care, to reducing unit costs to identifying cases of loss within the system.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primarily undertake work for the NHS but have also worked with other public sector agencies.</a:t>
            </a:r>
          </a:p>
          <a:p>
            <a:endParaRPr lang="en-GB" baseline="0" dirty="0"/>
          </a:p>
          <a:p>
            <a:r>
              <a:rPr lang="en-GB" baseline="0" dirty="0"/>
              <a:t>We’ve learnt a lot along the way also, from information security and governance, through to having to engage with the wider business not only to generate ideas but to take our results and deliver them into action. </a:t>
            </a:r>
          </a:p>
          <a:p>
            <a:endParaRPr lang="en-GB" baseline="0" dirty="0"/>
          </a:p>
          <a:p>
            <a:r>
              <a:rPr lang="en-GB" baseline="0" dirty="0"/>
              <a:t>I am going to share with you a few projects in further detail.</a:t>
            </a:r>
          </a:p>
          <a:p>
            <a:endParaRPr lang="en-GB" baseline="0" dirty="0"/>
          </a:p>
        </p:txBody>
      </p:sp>
      <p:sp>
        <p:nvSpPr>
          <p:cNvPr id="4" name="Slide Number Placeholder 3"/>
          <p:cNvSpPr>
            <a:spLocks noGrp="1"/>
          </p:cNvSpPr>
          <p:nvPr>
            <p:ph type="sldNum" sz="quarter" idx="10"/>
          </p:nvPr>
        </p:nvSpPr>
        <p:spPr/>
        <p:txBody>
          <a:bodyPr/>
          <a:lstStyle/>
          <a:p>
            <a:fld id="{8C72D9AE-7182-4680-8F79-479C4181FF08}"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302170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E9EC4D-C704-46FF-905C-98F559A85AE0}" type="slidenum">
              <a:rPr lang="en-GB" smtClean="0"/>
              <a:t>11</a:t>
            </a:fld>
            <a:endParaRPr lang="en-GB" dirty="0"/>
          </a:p>
        </p:txBody>
      </p:sp>
    </p:spTree>
    <p:extLst>
      <p:ext uri="{BB962C8B-B14F-4D97-AF65-F5344CB8AC3E}">
        <p14:creationId xmlns:p14="http://schemas.microsoft.com/office/powerpoint/2010/main" val="176695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51367"/>
            <a:ext cx="8134672" cy="828395"/>
          </a:xfrm>
          <a:prstGeom prst="rect">
            <a:avLst/>
          </a:prstGeom>
        </p:spPr>
        <p:txBody>
          <a:bodyPr>
            <a:normAutofit/>
          </a:bodyPr>
          <a:lstStyle>
            <a:lvl1pPr>
              <a:defRPr sz="3600" b="1">
                <a:solidFill>
                  <a:srgbClr val="41B6E6"/>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23528" y="2733768"/>
            <a:ext cx="8136904" cy="1242138"/>
          </a:xfrm>
          <a:prstGeom prst="rect">
            <a:avLst/>
          </a:prstGeom>
        </p:spPr>
        <p:txBody>
          <a:bodyPr/>
          <a:lstStyle>
            <a:lvl1pPr marL="0" indent="0" algn="l">
              <a:buNone/>
              <a:defRPr sz="24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90440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221600"/>
            <a:ext cx="8435280" cy="432048"/>
          </a:xfrm>
          <a:prstGeom prst="rect">
            <a:avLst/>
          </a:prstGeom>
        </p:spPr>
        <p:txBody>
          <a:bodyPr/>
          <a:lstStyle>
            <a:lvl1pPr>
              <a:defRPr sz="2400" b="1">
                <a:solidFill>
                  <a:srgbClr val="41B6E6"/>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251520" y="1707654"/>
            <a:ext cx="8435280" cy="3186354"/>
          </a:xfrm>
          <a:prstGeom prst="rect">
            <a:avLst/>
          </a:prstGeom>
        </p:spPr>
        <p:txBody>
          <a:bodyPr/>
          <a:lstStyle>
            <a:lvl1pPr marL="457200" indent="-457200">
              <a:buFont typeface="Arial" pitchFamily="34" charset="0"/>
              <a:buChar cha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800">
                <a:latin typeface="Arial" pitchFamily="34" charset="0"/>
                <a:cs typeface="Arial" pitchFamily="34" charset="0"/>
              </a:defRPr>
            </a:lvl5pPr>
          </a:lstStyle>
          <a:p>
            <a:pPr lvl="0"/>
            <a:r>
              <a:rPr lang="en-US" dirty="0"/>
              <a:t>Click to edit Master text styles</a:t>
            </a:r>
          </a:p>
          <a:p>
            <a:pPr lvl="1"/>
            <a:r>
              <a:rPr lang="en-US" dirty="0"/>
              <a:t>Text</a:t>
            </a:r>
          </a:p>
          <a:p>
            <a:pPr lvl="2"/>
            <a:r>
              <a:rPr lang="en-US" dirty="0"/>
              <a:t>Text</a:t>
            </a:r>
          </a:p>
          <a:p>
            <a:pPr lvl="3"/>
            <a:r>
              <a:rPr lang="en-US" dirty="0"/>
              <a:t>Text</a:t>
            </a:r>
          </a:p>
          <a:p>
            <a:pPr lvl="4"/>
            <a:endParaRPr lang="en-US" dirty="0"/>
          </a:p>
        </p:txBody>
      </p:sp>
    </p:spTree>
    <p:extLst>
      <p:ext uri="{BB962C8B-B14F-4D97-AF65-F5344CB8AC3E}">
        <p14:creationId xmlns:p14="http://schemas.microsoft.com/office/powerpoint/2010/main" val="333901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51368"/>
            <a:ext cx="7918648" cy="828395"/>
          </a:xfrm>
          <a:prstGeom prst="rect">
            <a:avLst/>
          </a:prstGeom>
        </p:spPr>
        <p:txBody>
          <a:bodyPr>
            <a:normAutofit/>
          </a:bodyPr>
          <a:lstStyle>
            <a:lvl1pPr>
              <a:defRPr sz="3600" b="1">
                <a:solidFill>
                  <a:srgbClr val="0072C6"/>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539552" y="2733768"/>
            <a:ext cx="7920880" cy="1242138"/>
          </a:xfrm>
          <a:prstGeom prst="rect">
            <a:avLst/>
          </a:prstGeom>
        </p:spPr>
        <p:txBody>
          <a:bodyPr/>
          <a:lstStyle>
            <a:lvl1pPr marL="0" indent="0" algn="l">
              <a:buNone/>
              <a:defRPr sz="2400"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2690" cy="1275587"/>
          </a:xfrm>
          <a:prstGeom prst="rect">
            <a:avLst/>
          </a:prstGeom>
        </p:spPr>
      </p:pic>
    </p:spTree>
    <p:extLst>
      <p:ext uri="{BB962C8B-B14F-4D97-AF65-F5344CB8AC3E}">
        <p14:creationId xmlns:p14="http://schemas.microsoft.com/office/powerpoint/2010/main" val="200372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303498"/>
            <a:ext cx="8291264" cy="432048"/>
          </a:xfrm>
          <a:prstGeom prst="rect">
            <a:avLst/>
          </a:prstGeom>
        </p:spPr>
        <p:txBody>
          <a:bodyPr/>
          <a:lstStyle>
            <a:lvl1pPr>
              <a:defRPr sz="2400" b="1">
                <a:solidFill>
                  <a:srgbClr val="0072C6"/>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95536" y="843558"/>
            <a:ext cx="8291264" cy="3834426"/>
          </a:xfrm>
          <a:prstGeom prst="rect">
            <a:avLst/>
          </a:prstGeom>
        </p:spPr>
        <p:txBody>
          <a:bodyPr/>
          <a:lstStyle>
            <a:lvl1pPr marL="457200" indent="-457200">
              <a:buFont typeface="Arial" pitchFamily="34" charset="0"/>
              <a:buChar cha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800">
                <a:latin typeface="Arial" pitchFamily="34" charset="0"/>
                <a:cs typeface="Arial" pitchFamily="34" charset="0"/>
              </a:defRPr>
            </a:lvl5pPr>
          </a:lstStyle>
          <a:p>
            <a:pPr lvl="0"/>
            <a:r>
              <a:rPr lang="en-US" dirty="0"/>
              <a:t>Click to edit Master text styles</a:t>
            </a:r>
          </a:p>
          <a:p>
            <a:pPr lvl="1"/>
            <a:r>
              <a:rPr lang="en-US" dirty="0"/>
              <a:t>Text</a:t>
            </a:r>
          </a:p>
          <a:p>
            <a:pPr lvl="2"/>
            <a:r>
              <a:rPr lang="en-US" dirty="0"/>
              <a:t>Text</a:t>
            </a:r>
          </a:p>
          <a:p>
            <a:pPr lvl="3"/>
            <a:r>
              <a:rPr lang="en-US" dirty="0"/>
              <a:t>Text</a:t>
            </a:r>
          </a:p>
          <a:p>
            <a:pPr lvl="4"/>
            <a:endParaRPr lang="en-US" dirty="0"/>
          </a:p>
        </p:txBody>
      </p:sp>
      <p:cxnSp>
        <p:nvCxnSpPr>
          <p:cNvPr id="4" name="Straight Connector 3"/>
          <p:cNvCxnSpPr/>
          <p:nvPr userDrawn="1"/>
        </p:nvCxnSpPr>
        <p:spPr>
          <a:xfrm flipH="1">
            <a:off x="323528" y="4785996"/>
            <a:ext cx="8496944" cy="0"/>
          </a:xfrm>
          <a:prstGeom prst="line">
            <a:avLst/>
          </a:prstGeom>
          <a:ln w="28575">
            <a:solidFill>
              <a:srgbClr val="005EB8"/>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4479862" y="4848277"/>
            <a:ext cx="4484626" cy="276999"/>
          </a:xfrm>
          <a:prstGeom prst="rect">
            <a:avLst/>
          </a:prstGeom>
          <a:noFill/>
        </p:spPr>
        <p:txBody>
          <a:bodyPr wrap="none" rtlCol="0">
            <a:spAutoFit/>
          </a:bodyPr>
          <a:lstStyle/>
          <a:p>
            <a:r>
              <a:rPr lang="en-GB" sz="1200" b="1" dirty="0">
                <a:solidFill>
                  <a:srgbClr val="005EB8"/>
                </a:solidFill>
                <a:latin typeface="Arial" panose="020B0604020202020204" pitchFamily="34" charset="0"/>
                <a:cs typeface="Arial" panose="020B0604020202020204" pitchFamily="34" charset="0"/>
              </a:rPr>
              <a:t>NHS Business Services Authority</a:t>
            </a:r>
            <a:r>
              <a:rPr lang="en-GB" sz="1200" dirty="0">
                <a:solidFill>
                  <a:srgbClr val="005EB8"/>
                </a:solidFill>
                <a:latin typeface="Arial" panose="020B0604020202020204" pitchFamily="34" charset="0"/>
                <a:cs typeface="Arial" panose="020B0604020202020204" pitchFamily="34" charset="0"/>
              </a:rPr>
              <a:t>, </a:t>
            </a:r>
            <a:r>
              <a:rPr lang="en-GB" sz="1200" dirty="0">
                <a:solidFill>
                  <a:prstClr val="black">
                    <a:lumMod val="65000"/>
                    <a:lumOff val="35000"/>
                  </a:prstClr>
                </a:solidFill>
                <a:latin typeface="Arial" panose="020B0604020202020204" pitchFamily="34" charset="0"/>
                <a:cs typeface="Arial" panose="020B0604020202020204" pitchFamily="34" charset="0"/>
              </a:rPr>
              <a:t>a catalyst for better health</a:t>
            </a:r>
          </a:p>
        </p:txBody>
      </p:sp>
    </p:spTree>
    <p:extLst>
      <p:ext uri="{BB962C8B-B14F-4D97-AF65-F5344CB8AC3E}">
        <p14:creationId xmlns:p14="http://schemas.microsoft.com/office/powerpoint/2010/main" val="139297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51367"/>
            <a:ext cx="8134672" cy="828395"/>
          </a:xfrm>
          <a:prstGeom prst="rect">
            <a:avLst/>
          </a:prstGeom>
        </p:spPr>
        <p:txBody>
          <a:bodyPr>
            <a:normAutofit/>
          </a:bodyPr>
          <a:lstStyle>
            <a:lvl1pPr>
              <a:defRPr sz="3600" b="1">
                <a:solidFill>
                  <a:srgbClr val="0072C6"/>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23528" y="2733768"/>
            <a:ext cx="8136904" cy="1242138"/>
          </a:xfrm>
          <a:prstGeom prst="rect">
            <a:avLst/>
          </a:prstGeom>
        </p:spPr>
        <p:txBody>
          <a:bodyPr/>
          <a:lstStyle>
            <a:lvl1pPr marL="0" indent="0" algn="l">
              <a:buNone/>
              <a:defRPr sz="2400"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82124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221600"/>
            <a:ext cx="8435280" cy="432048"/>
          </a:xfrm>
          <a:prstGeom prst="rect">
            <a:avLst/>
          </a:prstGeom>
        </p:spPr>
        <p:txBody>
          <a:bodyPr/>
          <a:lstStyle>
            <a:lvl1pPr>
              <a:defRPr sz="2400" b="1">
                <a:solidFill>
                  <a:srgbClr val="0072C6"/>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251520" y="1707654"/>
            <a:ext cx="8435280" cy="3186354"/>
          </a:xfrm>
          <a:prstGeom prst="rect">
            <a:avLst/>
          </a:prstGeom>
        </p:spPr>
        <p:txBody>
          <a:bodyPr/>
          <a:lstStyle>
            <a:lvl1pPr marL="457200" indent="-457200">
              <a:buFont typeface="Arial" pitchFamily="34" charset="0"/>
              <a:buChar cha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800">
                <a:latin typeface="Arial" pitchFamily="34" charset="0"/>
                <a:cs typeface="Arial" pitchFamily="34" charset="0"/>
              </a:defRPr>
            </a:lvl5pPr>
          </a:lstStyle>
          <a:p>
            <a:pPr lvl="0"/>
            <a:r>
              <a:rPr lang="en-US" dirty="0"/>
              <a:t>Click to edit Master text styles</a:t>
            </a:r>
          </a:p>
          <a:p>
            <a:pPr lvl="1"/>
            <a:r>
              <a:rPr lang="en-US" dirty="0"/>
              <a:t>Text</a:t>
            </a:r>
          </a:p>
          <a:p>
            <a:pPr lvl="2"/>
            <a:r>
              <a:rPr lang="en-US" dirty="0"/>
              <a:t>Text</a:t>
            </a:r>
          </a:p>
          <a:p>
            <a:pPr lvl="3"/>
            <a:r>
              <a:rPr lang="en-US" dirty="0"/>
              <a:t>Text</a:t>
            </a:r>
          </a:p>
          <a:p>
            <a:pPr lvl="4"/>
            <a:endParaRPr lang="en-US" dirty="0"/>
          </a:p>
        </p:txBody>
      </p:sp>
    </p:spTree>
    <p:extLst>
      <p:ext uri="{BB962C8B-B14F-4D97-AF65-F5344CB8AC3E}">
        <p14:creationId xmlns:p14="http://schemas.microsoft.com/office/powerpoint/2010/main" val="151641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51368"/>
            <a:ext cx="7918648" cy="828395"/>
          </a:xfrm>
          <a:prstGeom prst="rect">
            <a:avLst/>
          </a:prstGeom>
        </p:spPr>
        <p:txBody>
          <a:bodyPr>
            <a:normAutofit/>
          </a:bodyPr>
          <a:lstStyle>
            <a:lvl1pPr>
              <a:defRPr sz="3600" b="1">
                <a:solidFill>
                  <a:srgbClr val="0072C6"/>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539552" y="2733768"/>
            <a:ext cx="7920880" cy="1242138"/>
          </a:xfrm>
          <a:prstGeom prst="rect">
            <a:avLst/>
          </a:prstGeom>
        </p:spPr>
        <p:txBody>
          <a:bodyPr/>
          <a:lstStyle>
            <a:lvl1pPr marL="0" indent="0" algn="l">
              <a:buNone/>
              <a:defRPr sz="2400"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2690" cy="1275587"/>
          </a:xfrm>
          <a:prstGeom prst="rect">
            <a:avLst/>
          </a:prstGeom>
        </p:spPr>
      </p:pic>
    </p:spTree>
    <p:extLst>
      <p:ext uri="{BB962C8B-B14F-4D97-AF65-F5344CB8AC3E}">
        <p14:creationId xmlns:p14="http://schemas.microsoft.com/office/powerpoint/2010/main" val="252316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303498"/>
            <a:ext cx="8291264" cy="432048"/>
          </a:xfrm>
          <a:prstGeom prst="rect">
            <a:avLst/>
          </a:prstGeom>
        </p:spPr>
        <p:txBody>
          <a:bodyPr/>
          <a:lstStyle>
            <a:lvl1pPr>
              <a:defRPr sz="2400" b="1">
                <a:solidFill>
                  <a:srgbClr val="0072C6"/>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95536" y="843558"/>
            <a:ext cx="8291264" cy="3834426"/>
          </a:xfrm>
          <a:prstGeom prst="rect">
            <a:avLst/>
          </a:prstGeom>
        </p:spPr>
        <p:txBody>
          <a:bodyPr/>
          <a:lstStyle>
            <a:lvl1pPr marL="457200" indent="-457200">
              <a:buFont typeface="Arial" pitchFamily="34" charset="0"/>
              <a:buChar cha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800">
                <a:latin typeface="Arial" pitchFamily="34" charset="0"/>
                <a:cs typeface="Arial" pitchFamily="34" charset="0"/>
              </a:defRPr>
            </a:lvl5pPr>
          </a:lstStyle>
          <a:p>
            <a:pPr lvl="0"/>
            <a:r>
              <a:rPr lang="en-US" dirty="0"/>
              <a:t>Click to edit Master text styles</a:t>
            </a:r>
          </a:p>
          <a:p>
            <a:pPr lvl="1"/>
            <a:r>
              <a:rPr lang="en-US" dirty="0"/>
              <a:t>Text</a:t>
            </a:r>
          </a:p>
          <a:p>
            <a:pPr lvl="2"/>
            <a:r>
              <a:rPr lang="en-US" dirty="0"/>
              <a:t>Text</a:t>
            </a:r>
          </a:p>
          <a:p>
            <a:pPr lvl="3"/>
            <a:r>
              <a:rPr lang="en-US" dirty="0"/>
              <a:t>Text</a:t>
            </a:r>
          </a:p>
          <a:p>
            <a:pPr lvl="4"/>
            <a:endParaRPr lang="en-US" dirty="0"/>
          </a:p>
        </p:txBody>
      </p:sp>
      <p:cxnSp>
        <p:nvCxnSpPr>
          <p:cNvPr id="4" name="Straight Connector 3"/>
          <p:cNvCxnSpPr/>
          <p:nvPr userDrawn="1"/>
        </p:nvCxnSpPr>
        <p:spPr>
          <a:xfrm flipH="1">
            <a:off x="323528" y="4785996"/>
            <a:ext cx="8496944" cy="0"/>
          </a:xfrm>
          <a:prstGeom prst="line">
            <a:avLst/>
          </a:prstGeom>
          <a:ln w="28575">
            <a:solidFill>
              <a:srgbClr val="005EB8"/>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4479862" y="4848277"/>
            <a:ext cx="4484626" cy="276999"/>
          </a:xfrm>
          <a:prstGeom prst="rect">
            <a:avLst/>
          </a:prstGeom>
          <a:noFill/>
        </p:spPr>
        <p:txBody>
          <a:bodyPr wrap="none" rtlCol="0">
            <a:spAutoFit/>
          </a:bodyPr>
          <a:lstStyle/>
          <a:p>
            <a:r>
              <a:rPr lang="en-GB" sz="1200" b="1" dirty="0">
                <a:solidFill>
                  <a:srgbClr val="005EB8"/>
                </a:solidFill>
                <a:latin typeface="Arial" panose="020B0604020202020204" pitchFamily="34" charset="0"/>
                <a:cs typeface="Arial" panose="020B0604020202020204" pitchFamily="34" charset="0"/>
              </a:rPr>
              <a:t>NHS Business Services Authority</a:t>
            </a:r>
            <a:r>
              <a:rPr lang="en-GB" sz="1200" dirty="0">
                <a:solidFill>
                  <a:srgbClr val="005EB8"/>
                </a:solidFill>
                <a:latin typeface="Arial" panose="020B0604020202020204" pitchFamily="34" charset="0"/>
                <a:cs typeface="Arial" panose="020B0604020202020204" pitchFamily="34" charset="0"/>
              </a:rPr>
              <a:t>, </a:t>
            </a:r>
            <a:r>
              <a:rPr lang="en-GB" sz="1200" dirty="0">
                <a:solidFill>
                  <a:prstClr val="black">
                    <a:lumMod val="65000"/>
                    <a:lumOff val="35000"/>
                  </a:prstClr>
                </a:solidFill>
                <a:latin typeface="Arial" panose="020B0604020202020204" pitchFamily="34" charset="0"/>
                <a:cs typeface="Arial" panose="020B0604020202020204" pitchFamily="34" charset="0"/>
              </a:rPr>
              <a:t>a catalyst for better health</a:t>
            </a:r>
          </a:p>
        </p:txBody>
      </p:sp>
    </p:spTree>
    <p:extLst>
      <p:ext uri="{BB962C8B-B14F-4D97-AF65-F5344CB8AC3E}">
        <p14:creationId xmlns:p14="http://schemas.microsoft.com/office/powerpoint/2010/main" val="1490205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0" y="-20538"/>
            <a:ext cx="9144000" cy="1265555"/>
          </a:xfrm>
          <a:prstGeom prst="rect">
            <a:avLst/>
          </a:prstGeom>
        </p:spPr>
      </p:pic>
    </p:spTree>
    <p:extLst>
      <p:ext uri="{BB962C8B-B14F-4D97-AF65-F5344CB8AC3E}">
        <p14:creationId xmlns:p14="http://schemas.microsoft.com/office/powerpoint/2010/main" val="410945569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446836"/>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538"/>
            <a:ext cx="9144000" cy="1265544"/>
          </a:xfrm>
          <a:prstGeom prst="rect">
            <a:avLst/>
          </a:prstGeom>
        </p:spPr>
      </p:pic>
    </p:spTree>
    <p:extLst>
      <p:ext uri="{BB962C8B-B14F-4D97-AF65-F5344CB8AC3E}">
        <p14:creationId xmlns:p14="http://schemas.microsoft.com/office/powerpoint/2010/main" val="169842194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571757"/>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cad=rja&amp;uact=8&amp;ved=0ahUKEwjMhuf90onPAhWHKMAKHdAAC7UQjRwIBw&amp;url=https://azure.microsoft.com/en-us/services/data-lake-store/&amp;bvm=bv.132479545,d.ZGg&amp;psig=AFQjCNGQuHIWprKuFyJYybIgVUn0MvsgtQ&amp;ust=1473763487433819" TargetMode="External"/><Relationship Id="rId3" Type="http://schemas.openxmlformats.org/officeDocument/2006/relationships/notesSlide" Target="../notesSlides/notesSlide8.xml"/><Relationship Id="rId7" Type="http://schemas.openxmlformats.org/officeDocument/2006/relationships/image" Target="../media/image15.jpg"/><Relationship Id="rId2" Type="http://schemas.openxmlformats.org/officeDocument/2006/relationships/slideLayout" Target="../slideLayouts/slideLayout8.xml"/><Relationship Id="rId1" Type="http://schemas.openxmlformats.org/officeDocument/2006/relationships/themeOverride" Target="../theme/themeOverride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hemeOverride" Target="../theme/themeOverride8.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hemeOverride" Target="../theme/themeOverride9.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hemeOverride" Target="../theme/themeOverride10.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hemeOverride" Target="../theme/themeOverride1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hemeOverride" Target="../theme/themeOverride1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hemeOverride" Target="../theme/themeOverride1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hemeOverride" Target="../theme/themeOverride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hemeOverride" Target="../theme/themeOverride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hemeOverride" Target="../theme/themeOverride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hemeOverride" Target="../theme/themeOverride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hemeOverride" Target="../theme/themeOverride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hemeOverride" Target="../theme/themeOverride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The Data Analytics Learning Laboratory at NHSBSA</a:t>
            </a:r>
          </a:p>
        </p:txBody>
      </p:sp>
      <p:sp>
        <p:nvSpPr>
          <p:cNvPr id="3" name="Subtitle 2"/>
          <p:cNvSpPr>
            <a:spLocks noGrp="1"/>
          </p:cNvSpPr>
          <p:nvPr>
            <p:ph type="subTitle" idx="1"/>
          </p:nvPr>
        </p:nvSpPr>
        <p:spPr>
          <a:xfrm>
            <a:off x="539552" y="3543858"/>
            <a:ext cx="7920880" cy="810090"/>
          </a:xfrm>
        </p:spPr>
        <p:txBody>
          <a:bodyPr/>
          <a:lstStyle/>
          <a:p>
            <a:r>
              <a:rPr lang="en-GB" dirty="0"/>
              <a:t>Phil Godfrey – Data Scientist</a:t>
            </a:r>
          </a:p>
          <a:p>
            <a:r>
              <a:rPr lang="en-GB" dirty="0"/>
              <a:t>NHS Business Services Authority </a:t>
            </a:r>
          </a:p>
          <a:p>
            <a:r>
              <a:rPr lang="en-GB" dirty="0"/>
              <a:t>July 2020</a:t>
            </a:r>
          </a:p>
        </p:txBody>
      </p:sp>
    </p:spTree>
    <p:extLst>
      <p:ext uri="{BB962C8B-B14F-4D97-AF65-F5344CB8AC3E}">
        <p14:creationId xmlns:p14="http://schemas.microsoft.com/office/powerpoint/2010/main" val="690518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49492"/>
            <a:ext cx="8291264" cy="432048"/>
          </a:xfrm>
        </p:spPr>
        <p:txBody>
          <a:bodyPr/>
          <a:lstStyle/>
          <a:p>
            <a:r>
              <a:rPr lang="en-GB" sz="2400" dirty="0"/>
              <a:t>Projects and </a:t>
            </a:r>
            <a:r>
              <a:rPr lang="en-GB" dirty="0"/>
              <a:t>c</a:t>
            </a:r>
            <a:r>
              <a:rPr lang="en-GB" sz="2400" dirty="0"/>
              <a:t>ustomers</a:t>
            </a:r>
          </a:p>
        </p:txBody>
      </p:sp>
      <p:sp>
        <p:nvSpPr>
          <p:cNvPr id="9" name="Content Placeholder 2"/>
          <p:cNvSpPr>
            <a:spLocks noGrp="1"/>
          </p:cNvSpPr>
          <p:nvPr>
            <p:ph idx="1"/>
          </p:nvPr>
        </p:nvSpPr>
        <p:spPr>
          <a:xfrm>
            <a:off x="5421640" y="339502"/>
            <a:ext cx="3586348" cy="911256"/>
          </a:xfrm>
        </p:spPr>
        <p:txBody>
          <a:bodyPr/>
          <a:lstStyle/>
          <a:p>
            <a:r>
              <a:rPr lang="en-GB" sz="1600" dirty="0"/>
              <a:t>Insight</a:t>
            </a:r>
          </a:p>
          <a:p>
            <a:r>
              <a:rPr lang="en-GB" sz="1600" dirty="0"/>
              <a:t>Operational Improvements</a:t>
            </a:r>
          </a:p>
          <a:p>
            <a:r>
              <a:rPr lang="en-GB" sz="1600" dirty="0"/>
              <a:t>Identifying loss in the system</a:t>
            </a:r>
          </a:p>
          <a:p>
            <a:r>
              <a:rPr lang="en-GB" sz="1600" dirty="0"/>
              <a:t>Driving up data quality</a:t>
            </a:r>
          </a:p>
          <a:p>
            <a:r>
              <a:rPr lang="en-GB" sz="1600" dirty="0"/>
              <a:t>Improving patient care</a:t>
            </a:r>
          </a:p>
          <a:p>
            <a:endParaRPr lang="en-GB" sz="1600" dirty="0"/>
          </a:p>
          <a:p>
            <a:r>
              <a:rPr lang="en-GB" sz="1600" dirty="0"/>
              <a:t>Our structure</a:t>
            </a:r>
          </a:p>
          <a:p>
            <a:r>
              <a:rPr lang="en-GB" sz="1600" dirty="0"/>
              <a:t>Communications</a:t>
            </a:r>
          </a:p>
          <a:p>
            <a:r>
              <a:rPr lang="en-GB" sz="1600" dirty="0"/>
              <a:t>Engagement</a:t>
            </a:r>
          </a:p>
          <a:p>
            <a:r>
              <a:rPr lang="en-GB" sz="1600" dirty="0"/>
              <a:t>Data governance</a:t>
            </a:r>
          </a:p>
          <a:p>
            <a:endParaRPr lang="en-GB" dirty="0"/>
          </a:p>
          <a:p>
            <a:endParaRPr lang="en-GB" dirty="0"/>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7" y="3435846"/>
            <a:ext cx="1584176" cy="118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592036"/>
            <a:ext cx="1584176" cy="92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escription: Image result for public health engla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8021" y="3539739"/>
            <a:ext cx="1958004" cy="90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1" y="3434710"/>
            <a:ext cx="1491163" cy="1118372"/>
          </a:xfrm>
          <a:prstGeom prst="rect">
            <a:avLst/>
          </a:prstGeom>
        </p:spPr>
      </p:pic>
      <p:pic>
        <p:nvPicPr>
          <p:cNvPr id="10" name="Picture 2" descr="Image result for data lake analytic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691" y="924408"/>
            <a:ext cx="1786403" cy="857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1313" y="1859134"/>
            <a:ext cx="1824780" cy="111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a:xfrm>
            <a:off x="2915817" y="987574"/>
            <a:ext cx="2304426" cy="794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GB" sz="1600" b="1" dirty="0">
                <a:solidFill>
                  <a:prstClr val="white"/>
                </a:solidFill>
                <a:latin typeface="Arial" pitchFamily="34" charset="0"/>
                <a:cs typeface="Arial" pitchFamily="34" charset="0"/>
              </a:rPr>
              <a:t>What have we used it for?</a:t>
            </a:r>
          </a:p>
        </p:txBody>
      </p:sp>
      <p:sp>
        <p:nvSpPr>
          <p:cNvPr id="14" name="Right Arrow 13"/>
          <p:cNvSpPr/>
          <p:nvPr/>
        </p:nvSpPr>
        <p:spPr>
          <a:xfrm>
            <a:off x="2915817" y="2139702"/>
            <a:ext cx="2329928" cy="8185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GB" sz="1600" b="1" dirty="0">
                <a:solidFill>
                  <a:prstClr val="white"/>
                </a:solidFill>
                <a:latin typeface="Arial" pitchFamily="34" charset="0"/>
                <a:cs typeface="Arial" pitchFamily="34" charset="0"/>
              </a:rPr>
              <a:t>Lessons we have learned</a:t>
            </a:r>
          </a:p>
        </p:txBody>
      </p:sp>
    </p:spTree>
    <p:extLst>
      <p:ext uri="{BB962C8B-B14F-4D97-AF65-F5344CB8AC3E}">
        <p14:creationId xmlns:p14="http://schemas.microsoft.com/office/powerpoint/2010/main" val="166495743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090" y="2733768"/>
            <a:ext cx="4143375" cy="177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Case Study projects</a:t>
            </a:r>
          </a:p>
        </p:txBody>
      </p:sp>
      <p:sp>
        <p:nvSpPr>
          <p:cNvPr id="3" name="Content Placeholder 2"/>
          <p:cNvSpPr>
            <a:spLocks noGrp="1"/>
          </p:cNvSpPr>
          <p:nvPr>
            <p:ph idx="1"/>
          </p:nvPr>
        </p:nvSpPr>
        <p:spPr>
          <a:xfrm>
            <a:off x="251520" y="627534"/>
            <a:ext cx="7488832" cy="3078342"/>
          </a:xfrm>
        </p:spPr>
        <p:txBody>
          <a:bodyPr/>
          <a:lstStyle/>
          <a:p>
            <a:pPr>
              <a:lnSpc>
                <a:spcPct val="200000"/>
              </a:lnSpc>
              <a:spcBef>
                <a:spcPts val="600"/>
              </a:spcBef>
            </a:pPr>
            <a:r>
              <a:rPr lang="en-GB" sz="1600" dirty="0"/>
              <a:t>Case Study 1 – The Electronic prescription service</a:t>
            </a:r>
          </a:p>
          <a:p>
            <a:pPr>
              <a:lnSpc>
                <a:spcPct val="200000"/>
              </a:lnSpc>
              <a:spcBef>
                <a:spcPts val="600"/>
              </a:spcBef>
            </a:pPr>
            <a:r>
              <a:rPr lang="en-GB" sz="1600" dirty="0"/>
              <a:t>Case Study 2 – Dependency forming drugs</a:t>
            </a:r>
          </a:p>
          <a:p>
            <a:pPr>
              <a:lnSpc>
                <a:spcPct val="200000"/>
              </a:lnSpc>
              <a:spcBef>
                <a:spcPts val="600"/>
              </a:spcBef>
            </a:pPr>
            <a:r>
              <a:rPr lang="en-GB" sz="1600" dirty="0"/>
              <a:t>Case Study 3 – Understanding how our customers use ePACT2</a:t>
            </a:r>
          </a:p>
          <a:p>
            <a:pPr>
              <a:lnSpc>
                <a:spcPct val="200000"/>
              </a:lnSpc>
              <a:spcBef>
                <a:spcPts val="600"/>
              </a:spcBef>
            </a:pPr>
            <a:r>
              <a:rPr lang="en-GB" sz="1600" dirty="0"/>
              <a:t>Case Study 4 – Asthma Prescribing</a:t>
            </a:r>
          </a:p>
          <a:p>
            <a:pPr marL="0" indent="0">
              <a:lnSpc>
                <a:spcPct val="200000"/>
              </a:lnSpc>
              <a:spcBef>
                <a:spcPts val="600"/>
              </a:spcBef>
              <a:buNone/>
            </a:pPr>
            <a:endParaRPr lang="en-GB" dirty="0"/>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3171953"/>
            <a:ext cx="2232248" cy="156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52197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623644" y="87474"/>
            <a:ext cx="2412852" cy="1188132"/>
          </a:xfrm>
          <a:prstGeom prst="rect">
            <a:avLst/>
          </a:prstGeom>
        </p:spPr>
      </p:pic>
      <p:sp>
        <p:nvSpPr>
          <p:cNvPr id="2" name="Title 1"/>
          <p:cNvSpPr>
            <a:spLocks noGrp="1"/>
          </p:cNvSpPr>
          <p:nvPr>
            <p:ph type="title"/>
          </p:nvPr>
        </p:nvSpPr>
        <p:spPr/>
        <p:txBody>
          <a:bodyPr/>
          <a:lstStyle/>
          <a:p>
            <a:r>
              <a:rPr lang="en-GB" dirty="0"/>
              <a:t>The Electronic Prescription Service (EPS)</a:t>
            </a:r>
          </a:p>
        </p:txBody>
      </p:sp>
      <p:sp>
        <p:nvSpPr>
          <p:cNvPr id="3" name="Content Placeholder 2"/>
          <p:cNvSpPr>
            <a:spLocks noGrp="1"/>
          </p:cNvSpPr>
          <p:nvPr>
            <p:ph idx="1"/>
          </p:nvPr>
        </p:nvSpPr>
        <p:spPr>
          <a:xfrm>
            <a:off x="179512" y="789552"/>
            <a:ext cx="8712968" cy="3186354"/>
          </a:xfrm>
        </p:spPr>
        <p:txBody>
          <a:bodyPr/>
          <a:lstStyle/>
          <a:p>
            <a:r>
              <a:rPr lang="en-GB" sz="1400" dirty="0"/>
              <a:t>EPS makes it possible for prescriptions to be sent electronically from GP practices to a dispenser (such as a pharmacy) of the patient's choice. </a:t>
            </a:r>
          </a:p>
          <a:p>
            <a:endParaRPr lang="en-GB" sz="800" dirty="0"/>
          </a:p>
          <a:p>
            <a:r>
              <a:rPr lang="en-GB" sz="1400" dirty="0"/>
              <a:t>EPS was introduced in 2009 and is currently optional so prescriptions do not have to be prescribed electronically. Eventually EPS will remove the need for most paper prescriptions.</a:t>
            </a:r>
          </a:p>
          <a:p>
            <a:endParaRPr lang="en-GB" sz="800" dirty="0"/>
          </a:p>
          <a:p>
            <a:r>
              <a:rPr lang="en-GB" sz="1400" dirty="0"/>
              <a:t>The NHSBSA had a target electronic prescribing rate of 72% by March 2019 in order to realise operational savings. Benefits of EPS include: </a:t>
            </a:r>
          </a:p>
          <a:p>
            <a:pPr marL="0" indent="0">
              <a:buNone/>
            </a:pPr>
            <a:endParaRPr lang="en-GB" sz="1400" dirty="0"/>
          </a:p>
          <a:p>
            <a:pPr lvl="1">
              <a:buClr>
                <a:srgbClr val="0070C0"/>
              </a:buClr>
              <a:buSzPct val="150000"/>
              <a:buFont typeface="Wingdings" pitchFamily="2" charset="2"/>
              <a:buChar char="ü"/>
            </a:pPr>
            <a:r>
              <a:rPr lang="en-GB" sz="1400" dirty="0"/>
              <a:t>Saves the costs and reduces the environmental impact associated with creating, processing and storing paper.</a:t>
            </a:r>
          </a:p>
          <a:p>
            <a:pPr marL="457200" lvl="1" indent="0">
              <a:buClr>
                <a:srgbClr val="0070C0"/>
              </a:buClr>
              <a:buSzPct val="150000"/>
              <a:buNone/>
            </a:pPr>
            <a:endParaRPr lang="en-GB" sz="1400" dirty="0"/>
          </a:p>
          <a:p>
            <a:pPr lvl="1">
              <a:buClr>
                <a:srgbClr val="0070C0"/>
              </a:buClr>
              <a:buSzPct val="150000"/>
              <a:buFont typeface="Wingdings" pitchFamily="2" charset="2"/>
              <a:buChar char="ü"/>
            </a:pPr>
            <a:r>
              <a:rPr lang="en-GB" sz="1400" dirty="0"/>
              <a:t>Benefits for GP practices, pharmacies and patients through efficiencies, convenience, safety, security and accuracy.</a:t>
            </a:r>
          </a:p>
          <a:p>
            <a:pPr marL="457200" lvl="1" indent="0">
              <a:buClr>
                <a:srgbClr val="0070C0"/>
              </a:buClr>
              <a:buSzPct val="150000"/>
              <a:buNone/>
            </a:pPr>
            <a:endParaRPr lang="en-GB" sz="1400" dirty="0"/>
          </a:p>
          <a:p>
            <a:pPr lvl="1">
              <a:buClr>
                <a:srgbClr val="0070C0"/>
              </a:buClr>
              <a:buSzPct val="150000"/>
              <a:buFont typeface="Wingdings" pitchFamily="2" charset="2"/>
              <a:buChar char="ü"/>
            </a:pPr>
            <a:r>
              <a:rPr lang="en-GB" sz="1400" dirty="0"/>
              <a:t>Provide us with additional insights which can help to improve patient care.</a:t>
            </a:r>
          </a:p>
          <a:p>
            <a:endParaRPr lang="en-GB" sz="1600" dirty="0"/>
          </a:p>
        </p:txBody>
      </p:sp>
    </p:spTree>
    <p:extLst>
      <p:ext uri="{BB962C8B-B14F-4D97-AF65-F5344CB8AC3E}">
        <p14:creationId xmlns:p14="http://schemas.microsoft.com/office/powerpoint/2010/main" val="72481545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192" y="303498"/>
            <a:ext cx="8435280" cy="432048"/>
          </a:xfrm>
        </p:spPr>
        <p:txBody>
          <a:bodyPr/>
          <a:lstStyle/>
          <a:p>
            <a:r>
              <a:rPr lang="en-GB" dirty="0"/>
              <a:t>The Electronic Prescription Service (EPS)</a:t>
            </a:r>
            <a:endParaRPr lang="en-GB" sz="2400" dirty="0"/>
          </a:p>
        </p:txBody>
      </p:sp>
      <p:sp>
        <p:nvSpPr>
          <p:cNvPr id="7" name="Content Placeholder 2"/>
          <p:cNvSpPr txBox="1">
            <a:spLocks/>
          </p:cNvSpPr>
          <p:nvPr/>
        </p:nvSpPr>
        <p:spPr>
          <a:xfrm>
            <a:off x="179512" y="735546"/>
            <a:ext cx="8640960" cy="648072"/>
          </a:xfrm>
          <a:prstGeom prst="rect">
            <a:avLst/>
          </a:prstGeom>
        </p:spPr>
        <p:txBody>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t>We used the ARIMA forecasting technique to predict the take up of electronic prescribing. The number of GP practices which were enabled to prescribe electronically was used as a regressor.</a:t>
            </a:r>
          </a:p>
          <a:p>
            <a:endParaRPr lang="en-GB" dirty="0"/>
          </a:p>
        </p:txBody>
      </p:sp>
      <p:sp>
        <p:nvSpPr>
          <p:cNvPr id="9" name="Rounded Rectangle 8"/>
          <p:cNvSpPr/>
          <p:nvPr/>
        </p:nvSpPr>
        <p:spPr>
          <a:xfrm>
            <a:off x="6300192" y="1923678"/>
            <a:ext cx="2736304" cy="2106234"/>
          </a:xfrm>
          <a:prstGeom prst="roundRect">
            <a:avLst/>
          </a:prstGeom>
          <a:solidFill>
            <a:schemeClr val="accent1">
              <a:lumMod val="20000"/>
              <a:lumOff val="80000"/>
            </a:schemeClr>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endParaRPr lang="en-GB" sz="1600" b="1" dirty="0">
              <a:solidFill>
                <a:prstClr val="black"/>
              </a:solidFill>
              <a:latin typeface="Arial" pitchFamily="34" charset="0"/>
              <a:cs typeface="Arial" pitchFamily="34" charset="0"/>
            </a:endParaRPr>
          </a:p>
          <a:p>
            <a:endParaRPr lang="en-GB" sz="1600" b="1" dirty="0">
              <a:solidFill>
                <a:prstClr val="black"/>
              </a:solidFill>
              <a:latin typeface="Arial" pitchFamily="34" charset="0"/>
              <a:cs typeface="Arial" pitchFamily="34" charset="0"/>
            </a:endParaRPr>
          </a:p>
          <a:p>
            <a:endParaRPr lang="en-GB" sz="1600" b="1" dirty="0">
              <a:solidFill>
                <a:prstClr val="black"/>
              </a:solidFill>
              <a:latin typeface="Arial" pitchFamily="34" charset="0"/>
              <a:cs typeface="Arial" pitchFamily="34" charset="0"/>
            </a:endParaRPr>
          </a:p>
          <a:p>
            <a:endParaRPr lang="en-GB" sz="1600" b="1" dirty="0">
              <a:solidFill>
                <a:prstClr val="black"/>
              </a:solidFill>
              <a:latin typeface="Arial" pitchFamily="34" charset="0"/>
              <a:cs typeface="Arial" pitchFamily="34" charset="0"/>
            </a:endParaRPr>
          </a:p>
          <a:p>
            <a:endParaRPr lang="en-GB" sz="1400" b="1" dirty="0">
              <a:solidFill>
                <a:prstClr val="black"/>
              </a:solidFill>
              <a:latin typeface="Arial" pitchFamily="34" charset="0"/>
              <a:cs typeface="Arial" pitchFamily="34" charset="0"/>
            </a:endParaRPr>
          </a:p>
          <a:p>
            <a:r>
              <a:rPr lang="en-GB" sz="1200" b="1" dirty="0">
                <a:solidFill>
                  <a:prstClr val="black"/>
                </a:solidFill>
                <a:latin typeface="Arial" pitchFamily="34" charset="0"/>
                <a:cs typeface="Arial" pitchFamily="34" charset="0"/>
              </a:rPr>
              <a:t>Analysis was based on:</a:t>
            </a:r>
          </a:p>
          <a:p>
            <a:endParaRPr lang="en-GB" sz="700" b="1" dirty="0">
              <a:solidFill>
                <a:prstClr val="black"/>
              </a:solidFill>
              <a:latin typeface="Arial" pitchFamily="34" charset="0"/>
              <a:cs typeface="Arial" pitchFamily="34" charset="0"/>
            </a:endParaRPr>
          </a:p>
          <a:p>
            <a:pPr marL="171450" indent="-171450">
              <a:buFont typeface="Arial" pitchFamily="34" charset="0"/>
              <a:buChar char="•"/>
            </a:pPr>
            <a:r>
              <a:rPr lang="en-GB" sz="1200" dirty="0">
                <a:solidFill>
                  <a:schemeClr val="tx1"/>
                </a:solidFill>
                <a:latin typeface="Arial" pitchFamily="34" charset="0"/>
                <a:cs typeface="Arial" pitchFamily="34" charset="0"/>
              </a:rPr>
              <a:t>3 years of prescription data</a:t>
            </a:r>
          </a:p>
          <a:p>
            <a:pPr marL="171450" indent="-171450">
              <a:buFont typeface="Arial" pitchFamily="34" charset="0"/>
              <a:buChar char="•"/>
            </a:pPr>
            <a:endParaRPr lang="en-GB" sz="700" dirty="0">
              <a:solidFill>
                <a:schemeClr val="tx1"/>
              </a:solidFill>
              <a:latin typeface="Arial" pitchFamily="34" charset="0"/>
              <a:cs typeface="Arial" pitchFamily="34" charset="0"/>
            </a:endParaRPr>
          </a:p>
          <a:p>
            <a:pPr marL="171450" indent="-171450">
              <a:buFont typeface="Arial" pitchFamily="34" charset="0"/>
              <a:buChar char="•"/>
            </a:pPr>
            <a:r>
              <a:rPr lang="en-GB" sz="1200" dirty="0">
                <a:solidFill>
                  <a:schemeClr val="tx1"/>
                </a:solidFill>
                <a:latin typeface="Arial" pitchFamily="34" charset="0"/>
                <a:cs typeface="Arial" pitchFamily="34" charset="0"/>
              </a:rPr>
              <a:t>Over 3 billion rows of data</a:t>
            </a:r>
          </a:p>
          <a:p>
            <a:pPr marL="171450" indent="-171450">
              <a:buFont typeface="Arial" pitchFamily="34" charset="0"/>
              <a:buChar char="•"/>
            </a:pPr>
            <a:endParaRPr lang="en-GB" sz="700" dirty="0">
              <a:solidFill>
                <a:schemeClr val="tx1"/>
              </a:solidFill>
              <a:latin typeface="Arial" pitchFamily="34" charset="0"/>
              <a:cs typeface="Arial" pitchFamily="34" charset="0"/>
            </a:endParaRPr>
          </a:p>
          <a:p>
            <a:pPr marL="171450" indent="-171450">
              <a:buFont typeface="Arial" pitchFamily="34" charset="0"/>
              <a:buChar char="•"/>
            </a:pPr>
            <a:r>
              <a:rPr lang="en-GB" sz="1200" dirty="0">
                <a:solidFill>
                  <a:schemeClr val="tx1"/>
                </a:solidFill>
                <a:latin typeface="Arial" pitchFamily="34" charset="0"/>
                <a:cs typeface="Arial" pitchFamily="34" charset="0"/>
              </a:rPr>
              <a:t>Over 47 million patients</a:t>
            </a:r>
          </a:p>
          <a:p>
            <a:pPr marL="171450" indent="-171450">
              <a:buFont typeface="Arial" pitchFamily="34" charset="0"/>
              <a:buChar char="•"/>
            </a:pPr>
            <a:endParaRPr lang="en-GB" sz="700" dirty="0">
              <a:solidFill>
                <a:schemeClr val="tx1"/>
              </a:solidFill>
              <a:latin typeface="Arial" pitchFamily="34" charset="0"/>
              <a:cs typeface="Arial" pitchFamily="34" charset="0"/>
            </a:endParaRPr>
          </a:p>
          <a:p>
            <a:pPr marL="171450" indent="-171450">
              <a:buFont typeface="Arial" pitchFamily="34" charset="0"/>
              <a:buChar char="•"/>
            </a:pPr>
            <a:r>
              <a:rPr lang="en-GB" sz="1200" dirty="0">
                <a:solidFill>
                  <a:schemeClr val="tx1"/>
                </a:solidFill>
                <a:latin typeface="Arial" pitchFamily="34" charset="0"/>
                <a:cs typeface="Arial" pitchFamily="34" charset="0"/>
              </a:rPr>
              <a:t>8 different data sets</a:t>
            </a:r>
          </a:p>
          <a:p>
            <a:pPr marL="171450" indent="-171450">
              <a:buFont typeface="Arial" pitchFamily="34" charset="0"/>
              <a:buChar char="•"/>
            </a:pPr>
            <a:endParaRPr lang="en-GB" sz="700" dirty="0">
              <a:solidFill>
                <a:schemeClr val="tx1"/>
              </a:solidFill>
              <a:latin typeface="Arial" pitchFamily="34" charset="0"/>
              <a:cs typeface="Arial" pitchFamily="34" charset="0"/>
            </a:endParaRPr>
          </a:p>
          <a:p>
            <a:pPr marL="171450" indent="-171450">
              <a:buFont typeface="Arial" pitchFamily="34" charset="0"/>
              <a:buChar char="•"/>
            </a:pPr>
            <a:r>
              <a:rPr lang="en-GB" sz="1200" dirty="0">
                <a:solidFill>
                  <a:schemeClr val="tx1"/>
                </a:solidFill>
                <a:latin typeface="Arial" pitchFamily="34" charset="0"/>
                <a:cs typeface="Arial" pitchFamily="34" charset="0"/>
              </a:rPr>
              <a:t>Over 7 thousand GP practices</a:t>
            </a:r>
          </a:p>
          <a:p>
            <a:pPr marL="171450" indent="-171450">
              <a:buFont typeface="Arial" pitchFamily="34" charset="0"/>
              <a:buChar char="•"/>
            </a:pPr>
            <a:endParaRPr lang="en-GB" sz="1600" dirty="0">
              <a:solidFill>
                <a:schemeClr val="tx1"/>
              </a:solidFill>
              <a:latin typeface="Arial" pitchFamily="34" charset="0"/>
              <a:cs typeface="Arial" pitchFamily="34" charset="0"/>
            </a:endParaRPr>
          </a:p>
          <a:p>
            <a:pPr marL="171450" indent="-171450">
              <a:buFont typeface="Arial" pitchFamily="34" charset="0"/>
              <a:buChar char="•"/>
            </a:pPr>
            <a:endParaRPr lang="en-GB" sz="1600" dirty="0">
              <a:solidFill>
                <a:schemeClr val="tx1"/>
              </a:solidFill>
              <a:latin typeface="Arial" pitchFamily="34" charset="0"/>
              <a:cs typeface="Arial" pitchFamily="34" charset="0"/>
            </a:endParaRPr>
          </a:p>
          <a:p>
            <a:pPr marL="171450" indent="-171450">
              <a:buFont typeface="Arial" pitchFamily="34" charset="0"/>
              <a:buChar char="•"/>
            </a:pPr>
            <a:endParaRPr lang="en-GB" sz="1600" dirty="0">
              <a:solidFill>
                <a:schemeClr val="tx1"/>
              </a:solidFill>
              <a:latin typeface="Arial" pitchFamily="34" charset="0"/>
              <a:cs typeface="Arial" pitchFamily="34" charset="0"/>
            </a:endParaRPr>
          </a:p>
          <a:p>
            <a:pPr marL="171450" indent="-171450">
              <a:buFont typeface="Arial" pitchFamily="34" charset="0"/>
              <a:buChar char="•"/>
            </a:pPr>
            <a:endParaRPr lang="en-GB" sz="1600" dirty="0">
              <a:solidFill>
                <a:schemeClr val="tx1"/>
              </a:solidFill>
              <a:latin typeface="Arial" pitchFamily="34" charset="0"/>
              <a:cs typeface="Arial" pitchFamily="34" charset="0"/>
            </a:endParaRPr>
          </a:p>
          <a:p>
            <a:pPr marL="171450" indent="-171450">
              <a:buFont typeface="Arial" pitchFamily="34" charset="0"/>
              <a:buChar char="•"/>
            </a:pPr>
            <a:endParaRPr lang="en-GB" sz="800" dirty="0">
              <a:solidFill>
                <a:prstClr val="black"/>
              </a:solidFill>
              <a:latin typeface="Arial" pitchFamily="34" charset="0"/>
              <a:cs typeface="Arial" pitchFamily="34" charset="0"/>
            </a:endParaRPr>
          </a:p>
          <a:p>
            <a:pPr algn="ctr"/>
            <a:endParaRPr lang="en-GB" sz="1200" dirty="0">
              <a:solidFill>
                <a:prstClr val="black"/>
              </a:solidFill>
              <a:latin typeface="Arial" pitchFamily="34" charset="0"/>
              <a:cs typeface="Arial"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869672"/>
            <a:ext cx="5760640" cy="2160240"/>
          </a:xfrm>
          <a:prstGeom prst="rect">
            <a:avLst/>
          </a:prstGeom>
        </p:spPr>
      </p:pic>
    </p:spTree>
    <p:extLst>
      <p:ext uri="{BB962C8B-B14F-4D97-AF65-F5344CB8AC3E}">
        <p14:creationId xmlns:p14="http://schemas.microsoft.com/office/powerpoint/2010/main" val="342539088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5192" y="303498"/>
            <a:ext cx="8435280" cy="432048"/>
          </a:xfrm>
        </p:spPr>
        <p:txBody>
          <a:bodyPr/>
          <a:lstStyle/>
          <a:p>
            <a:r>
              <a:rPr lang="en-GB" dirty="0"/>
              <a:t>The Electronic Prescription Service (EPS)</a:t>
            </a:r>
          </a:p>
        </p:txBody>
      </p:sp>
      <p:sp>
        <p:nvSpPr>
          <p:cNvPr id="3" name="Content Placeholder 2"/>
          <p:cNvSpPr>
            <a:spLocks noGrp="1"/>
          </p:cNvSpPr>
          <p:nvPr>
            <p:ph idx="1"/>
          </p:nvPr>
        </p:nvSpPr>
        <p:spPr>
          <a:xfrm>
            <a:off x="251521" y="843558"/>
            <a:ext cx="8435280" cy="3186354"/>
          </a:xfrm>
        </p:spPr>
        <p:txBody>
          <a:bodyPr/>
          <a:lstStyle/>
          <a:p>
            <a:pPr marL="0" indent="0">
              <a:buNone/>
            </a:pPr>
            <a:r>
              <a:rPr lang="en-GB" sz="1600" b="1" dirty="0"/>
              <a:t>Data is key to helping us achieve our goal!</a:t>
            </a:r>
          </a:p>
          <a:p>
            <a:endParaRPr lang="en-GB" sz="1200" dirty="0">
              <a:solidFill>
                <a:srgbClr val="FF0000"/>
              </a:solidFill>
            </a:endParaRPr>
          </a:p>
          <a:p>
            <a:pPr>
              <a:buFont typeface="Wingdings" pitchFamily="2" charset="2"/>
              <a:buChar char="ü"/>
            </a:pPr>
            <a:r>
              <a:rPr lang="en-GB" sz="1600" b="1" dirty="0"/>
              <a:t>What if modelling – </a:t>
            </a:r>
            <a:r>
              <a:rPr lang="en-GB" sz="1600" dirty="0"/>
              <a:t>We have modelled a range of scenarios to understand their impact on electronic prescribing.</a:t>
            </a:r>
          </a:p>
          <a:p>
            <a:pPr>
              <a:buFont typeface="Wingdings" pitchFamily="2" charset="2"/>
              <a:buChar char="ü"/>
            </a:pPr>
            <a:endParaRPr lang="en-GB" sz="1600" b="1" dirty="0"/>
          </a:p>
          <a:p>
            <a:pPr>
              <a:buFont typeface="Wingdings" pitchFamily="2" charset="2"/>
              <a:buChar char="ü"/>
            </a:pPr>
            <a:r>
              <a:rPr lang="en-GB" sz="1600" b="1" dirty="0"/>
              <a:t>Benchmarking data</a:t>
            </a:r>
            <a:r>
              <a:rPr lang="en-GB" sz="1600" dirty="0"/>
              <a:t>  - We are starting to provide electronic prescribing data and enhanced reporting for GP practices, pharmacies and CCGs. </a:t>
            </a:r>
          </a:p>
          <a:p>
            <a:pPr>
              <a:buFont typeface="Wingdings" pitchFamily="2" charset="2"/>
              <a:buChar char="ü"/>
            </a:pPr>
            <a:endParaRPr lang="en-GB" sz="1600" dirty="0">
              <a:solidFill>
                <a:schemeClr val="accent1"/>
              </a:solidFill>
            </a:endParaRPr>
          </a:p>
          <a:p>
            <a:pPr>
              <a:buFont typeface="Wingdings" pitchFamily="2" charset="2"/>
              <a:buChar char="ü"/>
            </a:pPr>
            <a:r>
              <a:rPr lang="en-GB" sz="1600" b="1" dirty="0"/>
              <a:t>Enhanced reporting</a:t>
            </a:r>
            <a:r>
              <a:rPr lang="en-GB" sz="1600" dirty="0"/>
              <a:t> - We are working with GP practices to identify patients who may be suitable for electronic repeat dispensing.</a:t>
            </a:r>
          </a:p>
          <a:p>
            <a:pPr>
              <a:buFont typeface="Wingdings" pitchFamily="2" charset="2"/>
              <a:buChar char="ü"/>
            </a:pPr>
            <a:endParaRPr lang="en-GB" sz="1600" dirty="0">
              <a:solidFill>
                <a:schemeClr val="accent1"/>
              </a:solidFill>
            </a:endParaRPr>
          </a:p>
          <a:p>
            <a:pPr>
              <a:buFont typeface="Wingdings" pitchFamily="2" charset="2"/>
              <a:buChar char="ü"/>
            </a:pPr>
            <a:r>
              <a:rPr lang="en-GB" sz="1600" b="1" dirty="0"/>
              <a:t>Supporting  CCGs, practices and pharmacies</a:t>
            </a:r>
            <a:r>
              <a:rPr lang="en-GB" sz="1600" dirty="0"/>
              <a:t>  - through training, signposting  and support tools designed to engage patients and generate demand.</a:t>
            </a:r>
          </a:p>
          <a:p>
            <a:pPr>
              <a:buFont typeface="Wingdings" pitchFamily="2" charset="2"/>
              <a:buChar char="ü"/>
            </a:pPr>
            <a:endParaRPr lang="en-GB" sz="1200" dirty="0">
              <a:solidFill>
                <a:schemeClr val="accent1"/>
              </a:solidFill>
            </a:endParaRPr>
          </a:p>
        </p:txBody>
      </p:sp>
      <p:pic>
        <p:nvPicPr>
          <p:cNvPr id="4" name="Picture 3"/>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88224" y="302421"/>
            <a:ext cx="2088232" cy="1028283"/>
          </a:xfrm>
          <a:prstGeom prst="rect">
            <a:avLst/>
          </a:prstGeom>
        </p:spPr>
      </p:pic>
    </p:spTree>
    <p:extLst>
      <p:ext uri="{BB962C8B-B14F-4D97-AF65-F5344CB8AC3E}">
        <p14:creationId xmlns:p14="http://schemas.microsoft.com/office/powerpoint/2010/main" val="235456826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Real-time Electronic Prescribing </a:t>
            </a:r>
          </a:p>
        </p:txBody>
      </p:sp>
      <p:sp>
        <p:nvSpPr>
          <p:cNvPr id="3" name="Content Placeholder 2"/>
          <p:cNvSpPr>
            <a:spLocks noGrp="1"/>
          </p:cNvSpPr>
          <p:nvPr>
            <p:ph idx="1"/>
          </p:nvPr>
        </p:nvSpPr>
        <p:spPr>
          <a:xfrm>
            <a:off x="395536" y="771550"/>
            <a:ext cx="8064896" cy="3600400"/>
          </a:xfrm>
        </p:spPr>
        <p:txBody>
          <a:bodyPr/>
          <a:lstStyle/>
          <a:p>
            <a:r>
              <a:rPr lang="en-GB" sz="1400" dirty="0"/>
              <a:t>Current timeline for processing Paper prescriptions is around </a:t>
            </a:r>
            <a:r>
              <a:rPr lang="en-GB" sz="1400" dirty="0">
                <a:solidFill>
                  <a:srgbClr val="FF0000"/>
                </a:solidFill>
              </a:rPr>
              <a:t>6-8 weeks </a:t>
            </a:r>
            <a:r>
              <a:rPr lang="en-GB" sz="1400" dirty="0"/>
              <a:t>from prescribing to be available for reporting/analysis.</a:t>
            </a:r>
          </a:p>
          <a:p>
            <a:endParaRPr lang="en-GB" sz="1400" dirty="0"/>
          </a:p>
          <a:p>
            <a:r>
              <a:rPr lang="en-GB" sz="1400" dirty="0"/>
              <a:t>Electronic prescriptions </a:t>
            </a:r>
            <a:r>
              <a:rPr lang="en-US" sz="1400" dirty="0"/>
              <a:t>do not require scanning or additional processing, reducing the turnaround time </a:t>
            </a:r>
            <a:r>
              <a:rPr lang="en-GB" sz="1400" dirty="0"/>
              <a:t>to within </a:t>
            </a:r>
            <a:r>
              <a:rPr lang="en-GB" sz="1400" dirty="0">
                <a:solidFill>
                  <a:schemeClr val="accent3">
                    <a:lumMod val="75000"/>
                  </a:schemeClr>
                </a:solidFill>
              </a:rPr>
              <a:t>1 week </a:t>
            </a:r>
            <a:r>
              <a:rPr lang="en-GB" sz="1400" dirty="0"/>
              <a:t>from prescribing and </a:t>
            </a:r>
            <a:r>
              <a:rPr lang="en-GB" sz="1400" dirty="0">
                <a:solidFill>
                  <a:schemeClr val="accent3">
                    <a:lumMod val="75000"/>
                  </a:schemeClr>
                </a:solidFill>
              </a:rPr>
              <a:t>1-2 days </a:t>
            </a:r>
            <a:r>
              <a:rPr lang="en-GB" sz="1400" dirty="0"/>
              <a:t>from claimed by the dispenser.</a:t>
            </a:r>
          </a:p>
          <a:p>
            <a:endParaRPr lang="en-GB" sz="1400" dirty="0"/>
          </a:p>
          <a:p>
            <a:pPr marL="0" indent="0">
              <a:buNone/>
            </a:pPr>
            <a:r>
              <a:rPr lang="en-GB" sz="1600" b="1" dirty="0"/>
              <a:t>What can we do with this information?</a:t>
            </a:r>
          </a:p>
          <a:p>
            <a:endParaRPr lang="en-GB" sz="1400" b="1" dirty="0"/>
          </a:p>
          <a:p>
            <a:r>
              <a:rPr lang="en-US" sz="1400" dirty="0"/>
              <a:t>Enables our users to observe and mitigate any impact on prescribing and dispensing across England, such as </a:t>
            </a:r>
            <a:r>
              <a:rPr lang="en-GB" sz="1400" dirty="0"/>
              <a:t>behaviour</a:t>
            </a:r>
            <a:r>
              <a:rPr lang="en-US" sz="1400" dirty="0"/>
              <a:t> changes / shortages / surpluses / stockpiling, nationally and at prescribing practice level.</a:t>
            </a:r>
          </a:p>
          <a:p>
            <a:endParaRPr lang="en-US" sz="1400" dirty="0"/>
          </a:p>
          <a:p>
            <a:r>
              <a:rPr lang="en-GB" sz="1400" dirty="0"/>
              <a:t>Identify patients suitable for electronic repeat dispensing to relieve pressure on GPs and reduce footfall in surgeries.</a:t>
            </a:r>
          </a:p>
          <a:p>
            <a:endParaRPr lang="en-US" sz="1400" dirty="0"/>
          </a:p>
          <a:p>
            <a:pPr lvl="0"/>
            <a:r>
              <a:rPr lang="en-US" sz="1400" dirty="0"/>
              <a:t>Supports various reporting requirements including Brexit and COVID-19.</a:t>
            </a:r>
            <a:endParaRPr lang="en-GB" sz="1400" dirty="0"/>
          </a:p>
        </p:txBody>
      </p:sp>
    </p:spTree>
    <p:extLst>
      <p:ext uri="{BB962C8B-B14F-4D97-AF65-F5344CB8AC3E}">
        <p14:creationId xmlns:p14="http://schemas.microsoft.com/office/powerpoint/2010/main" val="104353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Dependency Forming Drugs</a:t>
            </a:r>
          </a:p>
        </p:txBody>
      </p:sp>
      <p:sp>
        <p:nvSpPr>
          <p:cNvPr id="3" name="Content Placeholder 2"/>
          <p:cNvSpPr>
            <a:spLocks noGrp="1"/>
          </p:cNvSpPr>
          <p:nvPr>
            <p:ph idx="1"/>
          </p:nvPr>
        </p:nvSpPr>
        <p:spPr>
          <a:xfrm>
            <a:off x="251520" y="735546"/>
            <a:ext cx="7128792" cy="3402378"/>
          </a:xfrm>
        </p:spPr>
        <p:txBody>
          <a:bodyPr/>
          <a:lstStyle/>
          <a:p>
            <a:r>
              <a:rPr lang="en-GB" sz="1600" dirty="0"/>
              <a:t>Drug abuse isn't just about recreational drugs. Besides                               marijuana, legal medicines are the most commonly                                 abused drugs in the UK. Some prescribed drugs can                               be addictive and dangerous.</a:t>
            </a:r>
          </a:p>
          <a:p>
            <a:endParaRPr lang="en-GB" sz="700" dirty="0"/>
          </a:p>
          <a:p>
            <a:r>
              <a:rPr lang="en-GB" sz="1600" dirty="0"/>
              <a:t>One patient in eleven (8.9%) who receives a prescription is prescribed one of these medicines.</a:t>
            </a:r>
          </a:p>
          <a:p>
            <a:endParaRPr lang="en-GB" sz="700" dirty="0"/>
          </a:p>
          <a:p>
            <a:r>
              <a:rPr lang="en-GB" sz="1600" dirty="0"/>
              <a:t>Antidepressant prescriptions in England have more than doubled in the past 10 years.</a:t>
            </a:r>
          </a:p>
          <a:p>
            <a:endParaRPr lang="en-GB" sz="700" dirty="0"/>
          </a:p>
          <a:p>
            <a:r>
              <a:rPr lang="en-GB" sz="1600" dirty="0"/>
              <a:t>A recent survey also found that 7.6% of adults had taken a prescription-only painkiller not prescribed to them.</a:t>
            </a:r>
          </a:p>
          <a:p>
            <a:endParaRPr lang="en-GB" sz="700" dirty="0"/>
          </a:p>
          <a:p>
            <a:r>
              <a:rPr lang="en-GB" sz="1600" dirty="0"/>
              <a:t>From April 2017 to March 2018 there were approximately 149 million dependency forming drug items dispensed at a cost of £1.2bn.</a:t>
            </a:r>
          </a:p>
          <a:p>
            <a:endParaRPr lang="en-GB" sz="1600" dirty="0"/>
          </a:p>
        </p:txBody>
      </p:sp>
      <p:pic>
        <p:nvPicPr>
          <p:cNvPr id="4" name="Picture 2" descr="Image result for dependence forming medic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41481"/>
            <a:ext cx="2476500" cy="138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52341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Dependency Forming Drugs</a:t>
            </a:r>
          </a:p>
        </p:txBody>
      </p:sp>
      <p:sp>
        <p:nvSpPr>
          <p:cNvPr id="3" name="Content Placeholder 2"/>
          <p:cNvSpPr>
            <a:spLocks noGrp="1"/>
          </p:cNvSpPr>
          <p:nvPr>
            <p:ph idx="1"/>
          </p:nvPr>
        </p:nvSpPr>
        <p:spPr>
          <a:xfrm>
            <a:off x="107504" y="681540"/>
            <a:ext cx="5040560" cy="3186354"/>
          </a:xfrm>
        </p:spPr>
        <p:txBody>
          <a:bodyPr/>
          <a:lstStyle/>
          <a:p>
            <a:pPr marL="0" lvl="1" indent="0">
              <a:buNone/>
            </a:pPr>
            <a:r>
              <a:rPr lang="en-GB" b="1" dirty="0"/>
              <a:t>Purpose</a:t>
            </a:r>
          </a:p>
          <a:p>
            <a:pPr marL="457200" lvl="1" indent="-457200">
              <a:buFont typeface="Arial" pitchFamily="34" charset="0"/>
              <a:buChar char="•"/>
            </a:pPr>
            <a:r>
              <a:rPr lang="en-GB" sz="1600" dirty="0"/>
              <a:t>To investigate the number of Prescribing Practices and Pharmacies that a single patient visits over a 6 month period and if this could indicate the misuse of drugs by a patient or prescriber. </a:t>
            </a:r>
            <a:br>
              <a:rPr lang="en-GB" dirty="0"/>
            </a:br>
            <a:endParaRPr lang="en-GB" sz="1200" dirty="0"/>
          </a:p>
          <a:p>
            <a:pPr marL="0" lvl="1" indent="0">
              <a:buNone/>
            </a:pPr>
            <a:r>
              <a:rPr lang="en-GB" b="1" dirty="0"/>
              <a:t>Why?</a:t>
            </a:r>
          </a:p>
          <a:p>
            <a:pPr marL="457200" lvl="1" indent="-457200">
              <a:buFont typeface="Arial" pitchFamily="34" charset="0"/>
              <a:buChar char="•"/>
            </a:pPr>
            <a:r>
              <a:rPr lang="en-GB" sz="1600" dirty="0"/>
              <a:t>This may uncover potential loss within the system.</a:t>
            </a:r>
            <a:br>
              <a:rPr lang="en-GB" sz="1600" dirty="0"/>
            </a:br>
            <a:endParaRPr lang="en-GB" sz="1100" dirty="0"/>
          </a:p>
          <a:p>
            <a:pPr marL="0" lvl="1" indent="0">
              <a:buNone/>
            </a:pPr>
            <a:r>
              <a:rPr lang="en-GB" b="1" dirty="0"/>
              <a:t>How?</a:t>
            </a:r>
            <a:endParaRPr lang="en-GB" dirty="0"/>
          </a:p>
          <a:p>
            <a:pPr marL="457200" lvl="1" indent="-457200">
              <a:buFont typeface="Arial" pitchFamily="34" charset="0"/>
              <a:buChar char="•"/>
            </a:pPr>
            <a:r>
              <a:rPr lang="en-GB" sz="1600" dirty="0"/>
              <a:t>Identify prescribing of drugs with known addictive or misuse properties and investigate any unusual quantities or prescribing patterns.</a:t>
            </a:r>
          </a:p>
          <a:p>
            <a:endParaRPr lang="en-GB" dirty="0"/>
          </a:p>
          <a:p>
            <a:endParaRPr lang="en-GB" dirty="0"/>
          </a:p>
          <a:p>
            <a:endParaRPr lang="en-GB" dirty="0"/>
          </a:p>
          <a:p>
            <a:endParaRPr lang="en-GB" dirty="0"/>
          </a:p>
          <a:p>
            <a:endParaRPr lang="en-GB" dirty="0"/>
          </a:p>
          <a:p>
            <a:endParaRPr lang="en-GB" dirty="0"/>
          </a:p>
          <a:p>
            <a:endParaRPr lang="en-GB" dirty="0"/>
          </a:p>
          <a:p>
            <a:pPr>
              <a:buFont typeface="Wingdings" pitchFamily="2" charset="2"/>
              <a:buChar char="§"/>
            </a:pPr>
            <a:endParaRPr lang="en-GB" dirty="0"/>
          </a:p>
          <a:p>
            <a:pPr>
              <a:buFont typeface="Wingdings" pitchFamily="2" charset="2"/>
              <a:buChar char="§"/>
            </a:pPr>
            <a:endParaRPr lang="en-GB"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9" y="1131590"/>
            <a:ext cx="403244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06329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Dependency Forming Drugs</a:t>
            </a:r>
          </a:p>
        </p:txBody>
      </p:sp>
      <p:sp>
        <p:nvSpPr>
          <p:cNvPr id="6" name="Rectangle 5"/>
          <p:cNvSpPr/>
          <p:nvPr/>
        </p:nvSpPr>
        <p:spPr>
          <a:xfrm>
            <a:off x="301196" y="1221601"/>
            <a:ext cx="6071005" cy="584775"/>
          </a:xfrm>
          <a:prstGeom prst="rect">
            <a:avLst/>
          </a:prstGeom>
        </p:spPr>
        <p:txBody>
          <a:bodyPr wrap="square">
            <a:spAutoFit/>
          </a:bodyPr>
          <a:lstStyle/>
          <a:p>
            <a:pPr marL="457200" indent="-457200" eaLnBrk="0" fontAlgn="base" hangingPunct="0">
              <a:spcBef>
                <a:spcPct val="20000"/>
              </a:spcBef>
              <a:spcAft>
                <a:spcPct val="0"/>
              </a:spcAft>
              <a:buFont typeface="Arial" pitchFamily="34" charset="0"/>
              <a:buChar char="•"/>
            </a:pPr>
            <a:r>
              <a:rPr lang="en-GB" sz="1600" dirty="0">
                <a:latin typeface="Arial" pitchFamily="34" charset="0"/>
                <a:cs typeface="Arial" pitchFamily="34" charset="0"/>
              </a:rPr>
              <a:t>Small number of patients received twice maximum dose of painkillers over a six month period. </a:t>
            </a:r>
          </a:p>
        </p:txBody>
      </p:sp>
      <p:pic>
        <p:nvPicPr>
          <p:cNvPr id="11" name="Picture 4"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9526" t="4344" r="18909" b="37925"/>
          <a:stretch/>
        </p:blipFill>
        <p:spPr bwMode="auto">
          <a:xfrm>
            <a:off x="107504" y="2166528"/>
            <a:ext cx="1420864" cy="9992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9526" t="4344" r="18909" b="37925"/>
          <a:stretch/>
        </p:blipFill>
        <p:spPr bwMode="auto">
          <a:xfrm>
            <a:off x="1494952" y="2139702"/>
            <a:ext cx="1420864" cy="99928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948936" y="2355726"/>
            <a:ext cx="5943544" cy="830997"/>
          </a:xfrm>
          <a:prstGeom prst="rect">
            <a:avLst/>
          </a:prstGeom>
        </p:spPr>
        <p:txBody>
          <a:bodyPr wrap="square">
            <a:spAutoFit/>
          </a:bodyPr>
          <a:lstStyle/>
          <a:p>
            <a:pPr marL="457200" indent="-457200" eaLnBrk="0" fontAlgn="base" hangingPunct="0">
              <a:spcBef>
                <a:spcPct val="20000"/>
              </a:spcBef>
              <a:spcAft>
                <a:spcPct val="0"/>
              </a:spcAft>
              <a:buFont typeface="Arial" pitchFamily="34" charset="0"/>
              <a:buChar char="•"/>
            </a:pPr>
            <a:r>
              <a:rPr lang="en-GB" sz="1600" dirty="0">
                <a:latin typeface="Arial" pitchFamily="34" charset="0"/>
                <a:cs typeface="Arial" pitchFamily="34" charset="0"/>
              </a:rPr>
              <a:t>Some examples show patients registered at two different addresses, at two different GP practices, in two different CCG areas.</a:t>
            </a:r>
            <a:endParaRPr lang="en-GB" dirty="0">
              <a:latin typeface="Arial" pitchFamily="34" charset="0"/>
              <a:cs typeface="Arial" pitchFamily="34" charset="0"/>
            </a:endParaRPr>
          </a:p>
        </p:txBody>
      </p:sp>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3327835"/>
            <a:ext cx="1744746" cy="103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23528" y="3597865"/>
            <a:ext cx="6984776" cy="584775"/>
          </a:xfrm>
          <a:prstGeom prst="rect">
            <a:avLst/>
          </a:prstGeom>
        </p:spPr>
        <p:txBody>
          <a:bodyPr wrap="square">
            <a:spAutoFit/>
          </a:bodyPr>
          <a:lstStyle/>
          <a:p>
            <a:pPr lvl="1" indent="-457200" eaLnBrk="0" fontAlgn="base" hangingPunct="0">
              <a:spcBef>
                <a:spcPct val="20000"/>
              </a:spcBef>
              <a:spcAft>
                <a:spcPct val="0"/>
              </a:spcAft>
              <a:buFont typeface="Arial" pitchFamily="34" charset="0"/>
              <a:buChar char="•"/>
            </a:pPr>
            <a:r>
              <a:rPr lang="en-GB" sz="1600" dirty="0">
                <a:latin typeface="Arial" pitchFamily="34" charset="0"/>
                <a:cs typeface="Arial" pitchFamily="34" charset="0"/>
              </a:rPr>
              <a:t>As well as combinations of pre-paid / exempt prescriptions across practices.</a:t>
            </a:r>
          </a:p>
        </p:txBody>
      </p:sp>
      <p:pic>
        <p:nvPicPr>
          <p:cNvPr id="2050" name="Picture 2" descr="Image result for painkiller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8042" y="789553"/>
            <a:ext cx="1598375" cy="11987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803" y="867511"/>
            <a:ext cx="1253869" cy="400110"/>
          </a:xfrm>
          <a:prstGeom prst="rect">
            <a:avLst/>
          </a:prstGeom>
          <a:noFill/>
        </p:spPr>
        <p:txBody>
          <a:bodyPr wrap="none" rtlCol="0">
            <a:spAutoFit/>
          </a:bodyPr>
          <a:lstStyle/>
          <a:p>
            <a:r>
              <a:rPr lang="en-GB" sz="2000" b="1" dirty="0">
                <a:solidFill>
                  <a:prstClr val="black"/>
                </a:solidFill>
                <a:latin typeface="Arial" pitchFamily="34" charset="0"/>
                <a:cs typeface="Arial" pitchFamily="34" charset="0"/>
              </a:rPr>
              <a:t>Findings</a:t>
            </a:r>
          </a:p>
        </p:txBody>
      </p:sp>
    </p:spTree>
    <p:extLst>
      <p:ext uri="{BB962C8B-B14F-4D97-AF65-F5344CB8AC3E}">
        <p14:creationId xmlns:p14="http://schemas.microsoft.com/office/powerpoint/2010/main" val="304377456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Dependency Forming Drugs</a:t>
            </a:r>
          </a:p>
        </p:txBody>
      </p:sp>
      <p:sp>
        <p:nvSpPr>
          <p:cNvPr id="3" name="Content Placeholder 2"/>
          <p:cNvSpPr>
            <a:spLocks noGrp="1"/>
          </p:cNvSpPr>
          <p:nvPr>
            <p:ph idx="1"/>
          </p:nvPr>
        </p:nvSpPr>
        <p:spPr>
          <a:xfrm>
            <a:off x="385192" y="897564"/>
            <a:ext cx="8291264" cy="3834426"/>
          </a:xfrm>
        </p:spPr>
        <p:txBody>
          <a:bodyPr/>
          <a:lstStyle/>
          <a:p>
            <a:pPr marL="0" indent="0">
              <a:buNone/>
            </a:pPr>
            <a:r>
              <a:rPr lang="en-GB" sz="2000" b="1" dirty="0"/>
              <a:t>Findings</a:t>
            </a:r>
            <a:endParaRPr lang="en-GB" b="1" dirty="0"/>
          </a:p>
          <a:p>
            <a:r>
              <a:rPr lang="en-GB" sz="1600" dirty="0"/>
              <a:t>2,000 patients (66,000 items) where patients had visited multiple prescribing practices and Pharmacies every month for 6 months, for drugs with known misuse or addictive properties.</a:t>
            </a:r>
          </a:p>
          <a:p>
            <a:pPr marL="0" indent="0">
              <a:buNone/>
            </a:pPr>
            <a:endParaRPr lang="en-GB" sz="1600" dirty="0"/>
          </a:p>
          <a:p>
            <a:r>
              <a:rPr lang="en-GB" sz="1600" dirty="0"/>
              <a:t>11 cases of potential loss in the system have been highlighted.</a:t>
            </a:r>
          </a:p>
          <a:p>
            <a:pPr marL="0" indent="0">
              <a:buNone/>
            </a:pPr>
            <a:endParaRPr lang="en-GB" dirty="0"/>
          </a:p>
          <a:p>
            <a:pPr marL="0" indent="0">
              <a:buNone/>
            </a:pPr>
            <a:r>
              <a:rPr lang="en-GB" b="1" dirty="0"/>
              <a:t>Next Steps</a:t>
            </a:r>
          </a:p>
          <a:p>
            <a:r>
              <a:rPr lang="en-GB" sz="1600" dirty="0"/>
              <a:t>The findings have been escalated to the NHSBSA and NHS England Fraud teams for further investigation.</a:t>
            </a:r>
          </a:p>
          <a:p>
            <a:pPr marL="0" indent="0">
              <a:buNone/>
            </a:pPr>
            <a:endParaRPr lang="en-GB" sz="1600" b="1" dirty="0"/>
          </a:p>
          <a:p>
            <a:endParaRPr lang="en-GB" dirty="0"/>
          </a:p>
        </p:txBody>
      </p:sp>
    </p:spTree>
    <p:extLst>
      <p:ext uri="{BB962C8B-B14F-4D97-AF65-F5344CB8AC3E}">
        <p14:creationId xmlns:p14="http://schemas.microsoft.com/office/powerpoint/2010/main" val="294209523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B66C94-AA98-47EE-9339-FD32BBF0C6F6}"/>
              </a:ext>
            </a:extLst>
          </p:cNvPr>
          <p:cNvSpPr>
            <a:spLocks noGrp="1"/>
          </p:cNvSpPr>
          <p:nvPr>
            <p:ph type="title"/>
          </p:nvPr>
        </p:nvSpPr>
        <p:spPr>
          <a:xfrm>
            <a:off x="385192" y="303498"/>
            <a:ext cx="8291264" cy="432048"/>
          </a:xfrm>
        </p:spPr>
        <p:txBody>
          <a:bodyPr/>
          <a:lstStyle/>
          <a:p>
            <a:r>
              <a:rPr lang="en-GB" dirty="0"/>
              <a:t>Who are we?</a:t>
            </a:r>
          </a:p>
        </p:txBody>
      </p:sp>
      <p:sp>
        <p:nvSpPr>
          <p:cNvPr id="5" name="Content Placeholder 4">
            <a:extLst>
              <a:ext uri="{FF2B5EF4-FFF2-40B4-BE49-F238E27FC236}">
                <a16:creationId xmlns:a16="http://schemas.microsoft.com/office/drawing/2014/main" id="{45E52069-3455-4F37-9838-8BF0E1E5425B}"/>
              </a:ext>
            </a:extLst>
          </p:cNvPr>
          <p:cNvSpPr>
            <a:spLocks noGrp="1"/>
          </p:cNvSpPr>
          <p:nvPr>
            <p:ph idx="1"/>
          </p:nvPr>
        </p:nvSpPr>
        <p:spPr>
          <a:xfrm>
            <a:off x="395536" y="735546"/>
            <a:ext cx="8291264" cy="3834426"/>
          </a:xfrm>
        </p:spPr>
        <p:txBody>
          <a:bodyPr/>
          <a:lstStyle/>
          <a:p>
            <a:pPr>
              <a:lnSpc>
                <a:spcPts val="2600"/>
              </a:lnSpc>
            </a:pPr>
            <a:r>
              <a:rPr lang="en-GB" sz="1600" dirty="0"/>
              <a:t>We’re an Arm’s Length Body of the Department of Health and Social Care;</a:t>
            </a:r>
            <a:br>
              <a:rPr lang="en-GB" sz="1600" dirty="0"/>
            </a:br>
            <a:endParaRPr lang="en-GB" sz="1100" dirty="0"/>
          </a:p>
          <a:p>
            <a:pPr>
              <a:lnSpc>
                <a:spcPts val="2600"/>
              </a:lnSpc>
            </a:pPr>
            <a:r>
              <a:rPr lang="en-GB" sz="1600" dirty="0"/>
              <a:t>We deliver a range of national services to help the NHS run efficiently. We are experts at managing healthcare information at scale and have a reputation for driving cost savings and efficiencies; </a:t>
            </a:r>
            <a:br>
              <a:rPr lang="en-GB" sz="1600" dirty="0"/>
            </a:br>
            <a:endParaRPr lang="en-GB" sz="1600" dirty="0"/>
          </a:p>
          <a:p>
            <a:pPr>
              <a:lnSpc>
                <a:spcPts val="2600"/>
              </a:lnSpc>
            </a:pPr>
            <a:r>
              <a:rPr lang="en-GB" sz="1600" dirty="0"/>
              <a:t>We manage £36 billion of NHS spend annually - that’s over 25% of the NHS annual budget; </a:t>
            </a:r>
            <a:br>
              <a:rPr lang="en-GB" sz="1600" dirty="0"/>
            </a:br>
            <a:endParaRPr lang="en-GB" sz="1600" dirty="0"/>
          </a:p>
          <a:p>
            <a:pPr>
              <a:lnSpc>
                <a:spcPts val="2600"/>
              </a:lnSpc>
            </a:pPr>
            <a:r>
              <a:rPr lang="en-GB" sz="1600" dirty="0"/>
              <a:t>Our purpose is to be a </a:t>
            </a:r>
            <a:r>
              <a:rPr lang="en-GB" sz="1600" b="1" u="sng" dirty="0"/>
              <a:t>catalyst for better health</a:t>
            </a:r>
            <a:r>
              <a:rPr lang="en-GB" sz="1600" dirty="0"/>
              <a:t>. We use our data and insight to add value to the wider healthcare system;</a:t>
            </a:r>
          </a:p>
        </p:txBody>
      </p:sp>
    </p:spTree>
    <p:extLst>
      <p:ext uri="{BB962C8B-B14F-4D97-AF65-F5344CB8AC3E}">
        <p14:creationId xmlns:p14="http://schemas.microsoft.com/office/powerpoint/2010/main" val="1388242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249492"/>
            <a:ext cx="8921689" cy="432048"/>
          </a:xfrm>
        </p:spPr>
        <p:txBody>
          <a:bodyPr/>
          <a:lstStyle/>
          <a:p>
            <a:r>
              <a:rPr lang="en-GB" dirty="0"/>
              <a:t>Understanding how our customers use ePACT2</a:t>
            </a:r>
            <a:br>
              <a:rPr lang="en-GB" dirty="0"/>
            </a:br>
            <a:endParaRPr lang="en-GB" dirty="0"/>
          </a:p>
        </p:txBody>
      </p:sp>
      <p:sp>
        <p:nvSpPr>
          <p:cNvPr id="3" name="Content Placeholder 2"/>
          <p:cNvSpPr>
            <a:spLocks noGrp="1"/>
          </p:cNvSpPr>
          <p:nvPr>
            <p:ph idx="1"/>
          </p:nvPr>
        </p:nvSpPr>
        <p:spPr>
          <a:xfrm>
            <a:off x="251520" y="789552"/>
            <a:ext cx="4392488" cy="3402378"/>
          </a:xfrm>
        </p:spPr>
        <p:txBody>
          <a:bodyPr/>
          <a:lstStyle/>
          <a:p>
            <a:pPr marL="0" lvl="1" indent="0">
              <a:buNone/>
            </a:pPr>
            <a:r>
              <a:rPr lang="en-US" b="1" dirty="0"/>
              <a:t>The business challenge</a:t>
            </a:r>
          </a:p>
          <a:p>
            <a:pPr marL="0" lvl="1" indent="0">
              <a:buNone/>
            </a:pPr>
            <a:endParaRPr lang="en-US" sz="800" b="1" dirty="0"/>
          </a:p>
          <a:p>
            <a:pPr marL="285750" lvl="1">
              <a:buFont typeface="Arial" pitchFamily="34" charset="0"/>
              <a:buChar char="•"/>
            </a:pPr>
            <a:r>
              <a:rPr lang="en-GB" sz="1600" dirty="0"/>
              <a:t>Our Oracle BI tool, (ePACT2) was launched in June 2017 and has over 4,000 users. </a:t>
            </a:r>
          </a:p>
          <a:p>
            <a:pPr marL="285750" lvl="1">
              <a:buFont typeface="Arial" pitchFamily="34" charset="0"/>
              <a:buChar char="•"/>
            </a:pPr>
            <a:endParaRPr lang="en-GB" sz="700" dirty="0"/>
          </a:p>
          <a:p>
            <a:pPr marL="285750" lvl="1">
              <a:buFont typeface="Arial" pitchFamily="34" charset="0"/>
              <a:buChar char="•"/>
            </a:pPr>
            <a:r>
              <a:rPr lang="en-GB" sz="1600" dirty="0"/>
              <a:t>We wanted to understand more about how our customers use dashboards and create custom analyses in order to improve: </a:t>
            </a:r>
          </a:p>
          <a:p>
            <a:pPr marL="685800" lvl="2">
              <a:buFont typeface="Arial" pitchFamily="34" charset="0"/>
              <a:buChar char="•"/>
            </a:pPr>
            <a:r>
              <a:rPr lang="en-GB" sz="1600" dirty="0"/>
              <a:t>user experience</a:t>
            </a:r>
          </a:p>
          <a:p>
            <a:pPr marL="685800" lvl="2">
              <a:buFont typeface="Arial" pitchFamily="34" charset="0"/>
              <a:buChar char="•"/>
            </a:pPr>
            <a:r>
              <a:rPr lang="en-GB" sz="1600" dirty="0"/>
              <a:t>query performance</a:t>
            </a:r>
          </a:p>
          <a:p>
            <a:pPr marL="285750" lvl="1">
              <a:buFont typeface="Arial" pitchFamily="34" charset="0"/>
              <a:buChar char="•"/>
            </a:pPr>
            <a:endParaRPr lang="en-GB" sz="700" dirty="0"/>
          </a:p>
          <a:p>
            <a:pPr marL="285750" lvl="1">
              <a:buFont typeface="Arial" pitchFamily="34" charset="0"/>
              <a:buChar char="•"/>
            </a:pPr>
            <a:r>
              <a:rPr lang="en-GB" sz="1600" dirty="0"/>
              <a:t>As of January 2019, usage tracking tables have been recording a range of data regarding transactions.</a:t>
            </a:r>
          </a:p>
          <a:p>
            <a:pPr marL="285750" lvl="1">
              <a:buFont typeface="Arial" pitchFamily="34" charset="0"/>
              <a:buChar char="•"/>
            </a:pPr>
            <a:endParaRPr lang="en-GB" sz="800" dirty="0"/>
          </a:p>
        </p:txBody>
      </p:sp>
      <p:pic>
        <p:nvPicPr>
          <p:cNvPr id="4" name="Picture 2" descr="image00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64"/>
          <a:stretch/>
        </p:blipFill>
        <p:spPr bwMode="auto">
          <a:xfrm>
            <a:off x="4644008" y="1275606"/>
            <a:ext cx="4259307" cy="272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208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89552"/>
            <a:ext cx="8892480" cy="3186354"/>
          </a:xfrm>
        </p:spPr>
        <p:txBody>
          <a:bodyPr/>
          <a:lstStyle/>
          <a:p>
            <a:pPr marL="0" lvl="1" indent="0">
              <a:buNone/>
            </a:pPr>
            <a:r>
              <a:rPr lang="en-US" b="1" dirty="0"/>
              <a:t>The technical challenge</a:t>
            </a:r>
          </a:p>
          <a:p>
            <a:endParaRPr lang="en-GB" sz="800" dirty="0"/>
          </a:p>
          <a:p>
            <a:r>
              <a:rPr lang="en-GB" sz="1600" dirty="0"/>
              <a:t>User behaviour is stored as hard to decipher SQL-like code.</a:t>
            </a:r>
          </a:p>
          <a:p>
            <a:r>
              <a:rPr lang="en-GB" sz="1600" dirty="0"/>
              <a:t>The logical (front-end) and physical (back-end) SQL is stored in different formats.</a:t>
            </a:r>
          </a:p>
          <a:p>
            <a:r>
              <a:rPr lang="en-GB" sz="1600" dirty="0"/>
              <a:t>The longest queries were several hundred thousand characters long.</a:t>
            </a:r>
          </a:p>
          <a:p>
            <a:pPr marL="0" indent="0">
              <a:buNone/>
            </a:pPr>
            <a:endParaRPr lang="en-GB" sz="1600" dirty="0"/>
          </a:p>
          <a:p>
            <a:endParaRPr lang="en-GB" sz="1600" dirty="0"/>
          </a:p>
        </p:txBody>
      </p:sp>
      <p:pic>
        <p:nvPicPr>
          <p:cNvPr id="4" name="Picture 2" descr="C:\Users\adnsh\Desktop\EPACT_SNIP_PRESEN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2465710"/>
            <a:ext cx="3815405" cy="20502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C:\Users\adnsh\Desktop\EPACT_SNIP_PRES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594" y="2465710"/>
            <a:ext cx="4032448" cy="20502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ight Arrow 4"/>
          <p:cNvSpPr/>
          <p:nvPr/>
        </p:nvSpPr>
        <p:spPr>
          <a:xfrm>
            <a:off x="4143538" y="3219822"/>
            <a:ext cx="42846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251520" y="249492"/>
            <a:ext cx="8496944" cy="432048"/>
          </a:xfrm>
          <a:prstGeom prst="rect">
            <a:avLst/>
          </a:prstGeom>
        </p:spPr>
        <p:txBody>
          <a:bodyPr/>
          <a:lstStyle>
            <a:lvl1pPr algn="l" rtl="0" eaLnBrk="0" fontAlgn="base" hangingPunct="0">
              <a:spcBef>
                <a:spcPct val="0"/>
              </a:spcBef>
              <a:spcAft>
                <a:spcPct val="0"/>
              </a:spcAft>
              <a:defRPr sz="2400" b="1" kern="1200">
                <a:solidFill>
                  <a:srgbClr val="41B6E6"/>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GB" dirty="0">
                <a:solidFill>
                  <a:srgbClr val="0072C6"/>
                </a:solidFill>
              </a:rPr>
              <a:t>Understanding</a:t>
            </a:r>
            <a:r>
              <a:rPr lang="en-GB" dirty="0"/>
              <a:t> </a:t>
            </a:r>
            <a:r>
              <a:rPr lang="en-GB" dirty="0">
                <a:solidFill>
                  <a:srgbClr val="0072C6"/>
                </a:solidFill>
              </a:rPr>
              <a:t>how our customers use ePACT2</a:t>
            </a:r>
          </a:p>
        </p:txBody>
      </p:sp>
    </p:spTree>
    <p:extLst>
      <p:ext uri="{BB962C8B-B14F-4D97-AF65-F5344CB8AC3E}">
        <p14:creationId xmlns:p14="http://schemas.microsoft.com/office/powerpoint/2010/main" val="3316608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249492"/>
            <a:ext cx="8435280" cy="432048"/>
          </a:xfrm>
        </p:spPr>
        <p:txBody>
          <a:bodyPr/>
          <a:lstStyle/>
          <a:p>
            <a:r>
              <a:rPr lang="en-GB" dirty="0"/>
              <a:t>Understanding how our customers use ePACT2</a:t>
            </a:r>
            <a:br>
              <a:rPr lang="en-GB" dirty="0"/>
            </a:br>
            <a:endParaRPr lang="en-GB" dirty="0"/>
          </a:p>
        </p:txBody>
      </p:sp>
      <p:sp>
        <p:nvSpPr>
          <p:cNvPr id="3" name="Content Placeholder 2"/>
          <p:cNvSpPr>
            <a:spLocks noGrp="1"/>
          </p:cNvSpPr>
          <p:nvPr>
            <p:ph idx="1"/>
          </p:nvPr>
        </p:nvSpPr>
        <p:spPr>
          <a:xfrm>
            <a:off x="251520" y="789552"/>
            <a:ext cx="4680520" cy="3564396"/>
          </a:xfrm>
        </p:spPr>
        <p:txBody>
          <a:bodyPr/>
          <a:lstStyle/>
          <a:p>
            <a:pPr marL="0" indent="0">
              <a:buNone/>
            </a:pPr>
            <a:r>
              <a:rPr lang="en-GB" b="1" dirty="0"/>
              <a:t>Analytics</a:t>
            </a:r>
          </a:p>
          <a:p>
            <a:pPr marL="0" indent="0">
              <a:buNone/>
            </a:pPr>
            <a:endParaRPr lang="en-GB" sz="800" dirty="0"/>
          </a:p>
          <a:p>
            <a:pPr marL="276225" indent="-276225"/>
            <a:r>
              <a:rPr lang="en-GB" sz="1600" dirty="0"/>
              <a:t>Using text mining, regex pattern matching and tokenisation, the front-end fields selected by the user, and the corresponding back-end columns, were extracted. This transformed the data into a more manageable form.</a:t>
            </a:r>
          </a:p>
          <a:p>
            <a:pPr marL="276225" indent="-276225"/>
            <a:endParaRPr lang="en-GB" sz="700" dirty="0"/>
          </a:p>
          <a:p>
            <a:pPr marL="276225" indent="-276225"/>
            <a:r>
              <a:rPr lang="en-GB" sz="1600" dirty="0"/>
              <a:t>This meant we could determine how users were using ePACT2, and how their front-end behaviour translated into back-end Data Warehouse requirements.</a:t>
            </a:r>
          </a:p>
          <a:p>
            <a:endParaRPr lang="en-GB" sz="700" dirty="0"/>
          </a:p>
          <a:p>
            <a:pPr marL="276225" indent="-276225"/>
            <a:r>
              <a:rPr lang="en-GB" sz="1600" dirty="0"/>
              <a:t>Query analysis was later stored as Document Term Matrices, (DTMs), ready to be used in machine learning models to predict runtime. </a:t>
            </a:r>
          </a:p>
          <a:p>
            <a:pPr marL="0" indent="0">
              <a:buNone/>
            </a:pPr>
            <a:endParaRPr lang="en-GB" sz="1600" dirty="0"/>
          </a:p>
        </p:txBody>
      </p:sp>
      <p:pic>
        <p:nvPicPr>
          <p:cNvPr id="3074" name="Picture 2" descr="C:\Users\adnsh\Desktop\EPACT_SNIP_PRES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3" y="772552"/>
            <a:ext cx="3816424" cy="39280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757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9492"/>
            <a:ext cx="8208912" cy="432048"/>
          </a:xfrm>
        </p:spPr>
        <p:txBody>
          <a:bodyPr/>
          <a:lstStyle/>
          <a:p>
            <a:r>
              <a:rPr lang="en-GB" dirty="0"/>
              <a:t>Understanding how our customers use ePACT2</a:t>
            </a:r>
            <a:br>
              <a:rPr lang="en-GB" dirty="0"/>
            </a:br>
            <a:endParaRPr lang="en-GB" dirty="0"/>
          </a:p>
        </p:txBody>
      </p:sp>
      <p:sp>
        <p:nvSpPr>
          <p:cNvPr id="3" name="Content Placeholder 2"/>
          <p:cNvSpPr>
            <a:spLocks noGrp="1"/>
          </p:cNvSpPr>
          <p:nvPr>
            <p:ph idx="1"/>
          </p:nvPr>
        </p:nvSpPr>
        <p:spPr>
          <a:xfrm>
            <a:off x="323528" y="756084"/>
            <a:ext cx="7848872" cy="3597864"/>
          </a:xfrm>
        </p:spPr>
        <p:txBody>
          <a:bodyPr/>
          <a:lstStyle/>
          <a:p>
            <a:pPr marL="0" lvl="1" indent="0">
              <a:buNone/>
            </a:pPr>
            <a:r>
              <a:rPr lang="en-US" sz="1600" b="1" dirty="0"/>
              <a:t>Outcomes</a:t>
            </a:r>
          </a:p>
          <a:p>
            <a:pPr marL="0" lvl="1" indent="0">
              <a:buNone/>
            </a:pPr>
            <a:endParaRPr lang="en-US" sz="800" b="1" dirty="0"/>
          </a:p>
          <a:p>
            <a:pPr marL="285750" lvl="1">
              <a:buFont typeface="Arial" pitchFamily="34" charset="0"/>
              <a:buChar char="•"/>
            </a:pPr>
            <a:r>
              <a:rPr lang="en-GB" sz="1600" dirty="0"/>
              <a:t>Analysis allowed us to understand usage of dashboard pages, reporting fields and back-end columns, in addition to runtime. This is being supplemented with user research and engagement.</a:t>
            </a:r>
          </a:p>
          <a:p>
            <a:pPr marL="285750" lvl="1">
              <a:buFont typeface="Arial" pitchFamily="34" charset="0"/>
              <a:buChar char="•"/>
            </a:pPr>
            <a:endParaRPr lang="en-GB" sz="700" dirty="0"/>
          </a:p>
          <a:p>
            <a:pPr marL="285750" lvl="1">
              <a:buFont typeface="Arial" pitchFamily="34" charset="0"/>
              <a:buChar char="•"/>
            </a:pPr>
            <a:r>
              <a:rPr lang="en-GB" sz="1600" dirty="0"/>
              <a:t>Analysis is informing discussions around streamlining fields and subpages and improving dashboard design to improve both performance and user experience.</a:t>
            </a:r>
          </a:p>
          <a:p>
            <a:pPr marL="285750" lvl="1">
              <a:buFont typeface="Arial" pitchFamily="34" charset="0"/>
              <a:buChar char="•"/>
            </a:pPr>
            <a:endParaRPr lang="en-GB" sz="700" dirty="0"/>
          </a:p>
          <a:p>
            <a:pPr marL="0" indent="0">
              <a:buNone/>
            </a:pPr>
            <a:r>
              <a:rPr lang="en-GB" sz="1600" b="1" dirty="0"/>
              <a:t>Next Steps</a:t>
            </a:r>
          </a:p>
          <a:p>
            <a:pPr marL="0" indent="0">
              <a:buNone/>
            </a:pPr>
            <a:endParaRPr lang="en-GB" sz="700" b="1" dirty="0"/>
          </a:p>
          <a:p>
            <a:pPr marL="285750" lvl="1">
              <a:buFont typeface="Arial" pitchFamily="34" charset="0"/>
              <a:buChar char="•"/>
            </a:pPr>
            <a:r>
              <a:rPr lang="en-GB" sz="1600" dirty="0"/>
              <a:t>To productionise the logical and physical SQL query tokenisation, meaning the output can be utilised and leveraged by all staff.</a:t>
            </a:r>
          </a:p>
          <a:p>
            <a:pPr marL="285750" lvl="1">
              <a:buFont typeface="Arial" pitchFamily="34" charset="0"/>
              <a:buChar char="•"/>
            </a:pPr>
            <a:endParaRPr lang="en-GB" sz="700" dirty="0"/>
          </a:p>
          <a:p>
            <a:pPr marL="285750" lvl="1">
              <a:buFont typeface="Arial" pitchFamily="34" charset="0"/>
              <a:buChar char="•"/>
            </a:pPr>
            <a:r>
              <a:rPr lang="en-GB" sz="1600" dirty="0"/>
              <a:t>To undertake additional work with the DTM output, to generate further insights into runtime and to understand behaviour in relation to user types.</a:t>
            </a:r>
          </a:p>
          <a:p>
            <a:endParaRPr lang="en-GB" dirty="0"/>
          </a:p>
          <a:p>
            <a:pPr marL="284400" indent="-284400"/>
            <a:endParaRPr lang="en-GB" dirty="0"/>
          </a:p>
        </p:txBody>
      </p:sp>
    </p:spTree>
    <p:extLst>
      <p:ext uri="{BB962C8B-B14F-4D97-AF65-F5344CB8AC3E}">
        <p14:creationId xmlns:p14="http://schemas.microsoft.com/office/powerpoint/2010/main" val="3289310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 Data = Insights?</a:t>
            </a:r>
          </a:p>
        </p:txBody>
      </p:sp>
      <p:sp>
        <p:nvSpPr>
          <p:cNvPr id="3" name="Content Placeholder 2"/>
          <p:cNvSpPr>
            <a:spLocks noGrp="1"/>
          </p:cNvSpPr>
          <p:nvPr>
            <p:ph idx="1"/>
          </p:nvPr>
        </p:nvSpPr>
        <p:spPr>
          <a:xfrm>
            <a:off x="179512" y="789552"/>
            <a:ext cx="8201762" cy="1026114"/>
          </a:xfrm>
        </p:spPr>
        <p:txBody>
          <a:bodyPr/>
          <a:lstStyle/>
          <a:p>
            <a:r>
              <a:rPr lang="en-GB" dirty="0"/>
              <a:t>Could the assemblage of pollution, pollen and climate data, in conjunction with our own prescription data, be leveraged to provide further insights?</a:t>
            </a:r>
          </a:p>
          <a:p>
            <a:pPr marL="0" indent="0">
              <a:buNone/>
            </a:pPr>
            <a:endParaRPr lang="en-GB" sz="2000" dirty="0"/>
          </a:p>
        </p:txBody>
      </p:sp>
      <p:sp>
        <p:nvSpPr>
          <p:cNvPr id="5" name="AutoShape 4" descr="Worried about climate change?"/>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Worried about climate change?"/>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Worried about climate change?"/>
          <p:cNvSpPr>
            <a:spLocks noChangeAspect="1" noChangeArrowheads="1"/>
          </p:cNvSpPr>
          <p:nvPr/>
        </p:nvSpPr>
        <p:spPr bwMode="auto">
          <a:xfrm>
            <a:off x="460375" y="120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1" descr="Is Pharmacist Prescribing Authority on the Rise? - PBA Health"/>
          <p:cNvSpPr>
            <a:spLocks noChangeAspect="1" noChangeArrowheads="1"/>
          </p:cNvSpPr>
          <p:nvPr/>
        </p:nvSpPr>
        <p:spPr bwMode="auto">
          <a:xfrm>
            <a:off x="612775" y="2345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3" descr="Is Pharmacist Prescribing Authority on the Rise? - PBA Health"/>
          <p:cNvSpPr>
            <a:spLocks noChangeAspect="1" noChangeArrowheads="1"/>
          </p:cNvSpPr>
          <p:nvPr/>
        </p:nvSpPr>
        <p:spPr bwMode="auto">
          <a:xfrm>
            <a:off x="765175" y="3488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 name="Group 9"/>
          <p:cNvGrpSpPr/>
          <p:nvPr/>
        </p:nvGrpSpPr>
        <p:grpSpPr>
          <a:xfrm>
            <a:off x="552470" y="2247714"/>
            <a:ext cx="3796016" cy="1982093"/>
            <a:chOff x="1348509" y="3108747"/>
            <a:chExt cx="3796016" cy="2642790"/>
          </a:xfrm>
        </p:grpSpPr>
        <p:pic>
          <p:nvPicPr>
            <p:cNvPr id="4" name="Picture 2" descr="Summertime Allergies and Asthma - SBH Health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121589"/>
              <a:ext cx="1868668" cy="124351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r="5395"/>
            <a:stretch/>
          </p:blipFill>
          <p:spPr bwMode="auto">
            <a:xfrm>
              <a:off x="3275857" y="4437112"/>
              <a:ext cx="1868668" cy="13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l="13742" r="13742" b="9343"/>
            <a:stretch/>
          </p:blipFill>
          <p:spPr bwMode="auto">
            <a:xfrm>
              <a:off x="1370625" y="4461706"/>
              <a:ext cx="1833223" cy="12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rotWithShape="1">
            <a:blip r:embed="rId5">
              <a:extLst>
                <a:ext uri="{28A0092B-C50C-407E-A947-70E740481C1C}">
                  <a14:useLocalDpi xmlns:a14="http://schemas.microsoft.com/office/drawing/2010/main" val="0"/>
                </a:ext>
              </a:extLst>
            </a:blip>
            <a:srcRect l="28274" t="141" r="-11434" b="-2659"/>
            <a:stretch/>
          </p:blipFill>
          <p:spPr bwMode="auto">
            <a:xfrm>
              <a:off x="1348509" y="3108747"/>
              <a:ext cx="2128108" cy="131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Equal 10"/>
          <p:cNvSpPr/>
          <p:nvPr/>
        </p:nvSpPr>
        <p:spPr>
          <a:xfrm>
            <a:off x="4644008" y="2892949"/>
            <a:ext cx="1224136" cy="59406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utoShape 2" descr="Three Tips for Driving Better Insights - AMA American Marketing ..."/>
          <p:cNvSpPr>
            <a:spLocks noChangeAspect="1" noChangeArrowheads="1"/>
          </p:cNvSpPr>
          <p:nvPr/>
        </p:nvSpPr>
        <p:spPr bwMode="auto">
          <a:xfrm>
            <a:off x="917575" y="4631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4" descr="Three Tips for Driving Better Insights - AMA American Marketing ..."/>
          <p:cNvSpPr>
            <a:spLocks noChangeAspect="1" noChangeArrowheads="1"/>
          </p:cNvSpPr>
          <p:nvPr/>
        </p:nvSpPr>
        <p:spPr bwMode="auto">
          <a:xfrm>
            <a:off x="1069975" y="5774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7082" y="2614594"/>
            <a:ext cx="2619375" cy="130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lus 13"/>
          <p:cNvSpPr/>
          <p:nvPr/>
        </p:nvSpPr>
        <p:spPr>
          <a:xfrm>
            <a:off x="1908225" y="2918626"/>
            <a:ext cx="1008112" cy="699241"/>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7464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10090"/>
            <a:ext cx="5616624" cy="3597864"/>
          </a:xfrm>
        </p:spPr>
        <p:txBody>
          <a:bodyPr/>
          <a:lstStyle/>
          <a:p>
            <a:pPr marL="0" indent="0">
              <a:buNone/>
            </a:pPr>
            <a:r>
              <a:rPr lang="en-GB" b="1" dirty="0"/>
              <a:t>The challenge</a:t>
            </a:r>
          </a:p>
          <a:p>
            <a:pPr marL="0" indent="0">
              <a:buNone/>
            </a:pPr>
            <a:endParaRPr lang="en-GB" sz="800" dirty="0"/>
          </a:p>
          <a:p>
            <a:pPr marL="276225" indent="-276225"/>
            <a:r>
              <a:rPr lang="en-GB" sz="1400" dirty="0"/>
              <a:t>There are 5.4 million people currently receiving asthma medication.</a:t>
            </a:r>
          </a:p>
          <a:p>
            <a:pPr marL="276225" indent="-276225"/>
            <a:endParaRPr lang="en-GB" sz="600" dirty="0"/>
          </a:p>
          <a:p>
            <a:pPr marL="276225" indent="-276225"/>
            <a:r>
              <a:rPr lang="en-GB" sz="1400" dirty="0"/>
              <a:t>Every 10 seconds someone is having a potentially life-threatening attack.</a:t>
            </a:r>
          </a:p>
          <a:p>
            <a:pPr marL="276225" indent="-276225"/>
            <a:endParaRPr lang="en-GB" sz="600" dirty="0"/>
          </a:p>
          <a:p>
            <a:pPr marL="276225" indent="-276225"/>
            <a:r>
              <a:rPr lang="en-GB" sz="1400" dirty="0"/>
              <a:t>The NHS spends around £1 billion a year treating and caring for people with asthma.</a:t>
            </a:r>
          </a:p>
          <a:p>
            <a:pPr marL="276225" indent="-276225"/>
            <a:endParaRPr lang="en-GB" sz="600" dirty="0"/>
          </a:p>
          <a:p>
            <a:pPr marL="276225" indent="-276225"/>
            <a:r>
              <a:rPr lang="en-GB" sz="1400" dirty="0"/>
              <a:t>If we can raise patient’s awareness of what triggers their asthma, we can save both lives and money.</a:t>
            </a:r>
          </a:p>
          <a:p>
            <a:pPr marL="276225" indent="-276225"/>
            <a:endParaRPr lang="en-GB" sz="600" dirty="0"/>
          </a:p>
          <a:p>
            <a:pPr marL="285750" indent="-285750"/>
            <a:r>
              <a:rPr lang="en-GB" sz="1400" dirty="0"/>
              <a:t>The NHSBSA have embarked on a programme to </a:t>
            </a:r>
            <a:r>
              <a:rPr lang="en-GB" sz="1400" b="1" dirty="0"/>
              <a:t>understand how we can use our data to improve population health outcomes.</a:t>
            </a:r>
          </a:p>
          <a:p>
            <a:endParaRPr lang="en-GB" dirty="0"/>
          </a:p>
          <a:p>
            <a:pPr marL="276225" indent="-276225"/>
            <a:endParaRPr lang="en-GB" dirty="0"/>
          </a:p>
          <a:p>
            <a:endParaRPr lang="en-GB" dirty="0"/>
          </a:p>
        </p:txBody>
      </p:sp>
      <p:sp>
        <p:nvSpPr>
          <p:cNvPr id="2" name="Title 1"/>
          <p:cNvSpPr>
            <a:spLocks noGrp="1"/>
          </p:cNvSpPr>
          <p:nvPr>
            <p:ph type="title"/>
          </p:nvPr>
        </p:nvSpPr>
        <p:spPr>
          <a:xfrm>
            <a:off x="385192" y="303498"/>
            <a:ext cx="8435280" cy="432048"/>
          </a:xfrm>
        </p:spPr>
        <p:txBody>
          <a:bodyPr/>
          <a:lstStyle/>
          <a:p>
            <a:r>
              <a:rPr lang="en-GB" dirty="0"/>
              <a:t>Asthma prescribing</a:t>
            </a:r>
          </a:p>
        </p:txBody>
      </p:sp>
      <p:pic>
        <p:nvPicPr>
          <p:cNvPr id="6147" name="Picture 3" descr="C:\Users\adnsh\Desktop\lungscolorfu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6663" y="1707654"/>
            <a:ext cx="2915817" cy="1698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339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303498"/>
            <a:ext cx="8435280" cy="432048"/>
          </a:xfrm>
        </p:spPr>
        <p:txBody>
          <a:bodyPr/>
          <a:lstStyle/>
          <a:p>
            <a:r>
              <a:rPr lang="en-GB" dirty="0"/>
              <a:t>Asthma prescribing</a:t>
            </a:r>
          </a:p>
        </p:txBody>
      </p:sp>
      <p:sp>
        <p:nvSpPr>
          <p:cNvPr id="3" name="Content Placeholder 2"/>
          <p:cNvSpPr>
            <a:spLocks noGrp="1"/>
          </p:cNvSpPr>
          <p:nvPr>
            <p:ph idx="1"/>
          </p:nvPr>
        </p:nvSpPr>
        <p:spPr>
          <a:xfrm>
            <a:off x="251520" y="789552"/>
            <a:ext cx="8712968" cy="3186354"/>
          </a:xfrm>
        </p:spPr>
        <p:txBody>
          <a:bodyPr/>
          <a:lstStyle/>
          <a:p>
            <a:pPr marL="276225" indent="-276225"/>
            <a:r>
              <a:rPr lang="en-GB" sz="1600" dirty="0"/>
              <a:t>Using our prescribing data and environmental data, we are developing a prototype application, initially focused around asthma, but could be expanded for a range of other areas of interest.</a:t>
            </a:r>
          </a:p>
          <a:p>
            <a:pPr marL="0" indent="0">
              <a:buNone/>
            </a:pPr>
            <a:endParaRPr lang="en-GB" sz="700" dirty="0"/>
          </a:p>
          <a:p>
            <a:pPr marL="276225" indent="-276225"/>
            <a:r>
              <a:rPr lang="en-GB" sz="1600" dirty="0"/>
              <a:t>The asthma profile cross-references prescribing data against environmental factors such as pollen counts, pollution levels and climate to help provide further insights into what other triggers may influence asthma prescribing.</a:t>
            </a:r>
          </a:p>
        </p:txBody>
      </p:sp>
      <p:pic>
        <p:nvPicPr>
          <p:cNvPr id="4099" name="Picture 3" descr="C:\Users\adnsh\Desktop\ASTHMA_SNIP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859781"/>
            <a:ext cx="6241083" cy="179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050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prescribing</a:t>
            </a:r>
          </a:p>
        </p:txBody>
      </p:sp>
      <p:sp>
        <p:nvSpPr>
          <p:cNvPr id="3" name="Content Placeholder 2"/>
          <p:cNvSpPr>
            <a:spLocks noGrp="1"/>
          </p:cNvSpPr>
          <p:nvPr>
            <p:ph idx="1"/>
          </p:nvPr>
        </p:nvSpPr>
        <p:spPr>
          <a:xfrm>
            <a:off x="251520" y="789552"/>
            <a:ext cx="3960440" cy="3186354"/>
          </a:xfrm>
        </p:spPr>
        <p:txBody>
          <a:bodyPr/>
          <a:lstStyle/>
          <a:p>
            <a:pPr marL="276225" indent="-276225"/>
            <a:r>
              <a:rPr lang="en-GB" sz="1600" dirty="0"/>
              <a:t>The additional information helps to identify which particular pollution, pollen or climate related factors coincided with the worsening of a persons asthma. This will lead to prevention through clearer identification of an individuals own triggers.</a:t>
            </a:r>
          </a:p>
          <a:p>
            <a:pPr marL="276225" indent="-276225"/>
            <a:endParaRPr lang="en-GB" sz="1600" dirty="0"/>
          </a:p>
          <a:p>
            <a:pPr marL="276225" indent="-276225"/>
            <a:r>
              <a:rPr lang="en-GB" sz="1600" dirty="0"/>
              <a:t>By overlaying this with our short course inhaler prescription data, it is possible to determine localised prescribing trends.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036" y="789553"/>
            <a:ext cx="4436437" cy="341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913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prescribing</a:t>
            </a:r>
          </a:p>
        </p:txBody>
      </p:sp>
      <p:sp>
        <p:nvSpPr>
          <p:cNvPr id="3" name="Content Placeholder 2"/>
          <p:cNvSpPr>
            <a:spLocks noGrp="1"/>
          </p:cNvSpPr>
          <p:nvPr>
            <p:ph idx="1"/>
          </p:nvPr>
        </p:nvSpPr>
        <p:spPr>
          <a:xfrm>
            <a:off x="251520" y="897564"/>
            <a:ext cx="6264697" cy="2862318"/>
          </a:xfrm>
        </p:spPr>
        <p:txBody>
          <a:bodyPr/>
          <a:lstStyle/>
          <a:p>
            <a:pPr marL="276225" indent="-276225"/>
            <a:r>
              <a:rPr lang="en-GB" sz="1600" dirty="0"/>
              <a:t>To power this tool, we are working with 1km x 1km UK grid raster data, which is then mapped to ward and local authority level shape objects.</a:t>
            </a:r>
          </a:p>
          <a:p>
            <a:pPr marL="276225" indent="-276225"/>
            <a:endParaRPr lang="en-GB" sz="1600" dirty="0"/>
          </a:p>
          <a:p>
            <a:pPr marL="276225" indent="-276225"/>
            <a:r>
              <a:rPr lang="en-GB" sz="1600" dirty="0"/>
              <a:t>All 2 million plus patient postcodes are then classified on the same level.</a:t>
            </a:r>
          </a:p>
          <a:p>
            <a:pPr marL="0" indent="0">
              <a:buNone/>
            </a:pPr>
            <a:endParaRPr lang="en-GB" sz="1600" dirty="0"/>
          </a:p>
          <a:p>
            <a:pPr marL="276225" indent="-276225"/>
            <a:r>
              <a:rPr lang="en-GB" sz="1600" dirty="0"/>
              <a:t>Surface Trend Modelling used to help predict pollution from surface level phenomena, like population and road density etc.</a:t>
            </a:r>
          </a:p>
          <a:p>
            <a:pPr marL="0" indent="0">
              <a:buNone/>
            </a:pPr>
            <a:endParaRPr lang="en-GB" sz="800" dirty="0"/>
          </a:p>
          <a:p>
            <a:pPr marL="276225" indent="-276225"/>
            <a:endParaRPr lang="en-GB" sz="800" dirty="0"/>
          </a:p>
          <a:p>
            <a:pPr marL="276225" indent="-276225"/>
            <a:endParaRPr lang="en-GB" dirty="0"/>
          </a:p>
          <a:p>
            <a:pPr marL="276225" indent="-276225"/>
            <a:endParaRPr lang="en-GB" dirty="0"/>
          </a:p>
          <a:p>
            <a:pPr marL="276225" indent="-276225"/>
            <a:endParaRPr lang="en-GB" dirty="0"/>
          </a:p>
        </p:txBody>
      </p:sp>
      <p:pic>
        <p:nvPicPr>
          <p:cNvPr id="8195" name="Picture 3" descr="C:\Users\adnsh\Desktop\ASTHMA\ASTHMA_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704" y="724455"/>
            <a:ext cx="2771800" cy="32514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4029913"/>
            <a:ext cx="8856984" cy="584775"/>
          </a:xfrm>
          <a:prstGeom prst="rect">
            <a:avLst/>
          </a:prstGeom>
          <a:solidFill>
            <a:schemeClr val="accent1">
              <a:lumMod val="20000"/>
              <a:lumOff val="80000"/>
            </a:schemeClr>
          </a:solidFill>
        </p:spPr>
        <p:txBody>
          <a:bodyPr wrap="square" rtlCol="0">
            <a:spAutoFit/>
          </a:bodyPr>
          <a:lstStyle/>
          <a:p>
            <a:pPr>
              <a:defRPr/>
            </a:pPr>
            <a:r>
              <a:rPr lang="en-GB" sz="1600" b="1" dirty="0">
                <a:latin typeface="Arial" pitchFamily="34" charset="0"/>
                <a:cs typeface="Arial" pitchFamily="34" charset="0"/>
              </a:rPr>
              <a:t>Combining environmental data with our prescribing data offers a range of other opportunities in terms of generating insight and improving patient outcomes!</a:t>
            </a:r>
          </a:p>
        </p:txBody>
      </p:sp>
    </p:spTree>
    <p:extLst>
      <p:ext uri="{BB962C8B-B14F-4D97-AF65-F5344CB8AC3E}">
        <p14:creationId xmlns:p14="http://schemas.microsoft.com/office/powerpoint/2010/main" val="203550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also undertake analysis across a range of other services areas!</a:t>
            </a:r>
          </a:p>
        </p:txBody>
      </p:sp>
      <p:sp>
        <p:nvSpPr>
          <p:cNvPr id="3" name="Content Placeholder 2"/>
          <p:cNvSpPr>
            <a:spLocks noGrp="1"/>
          </p:cNvSpPr>
          <p:nvPr>
            <p:ph idx="1"/>
          </p:nvPr>
        </p:nvSpPr>
        <p:spPr>
          <a:xfrm>
            <a:off x="251520" y="1203598"/>
            <a:ext cx="8280920" cy="3240360"/>
          </a:xfrm>
        </p:spPr>
        <p:txBody>
          <a:bodyPr/>
          <a:lstStyle/>
          <a:p>
            <a:r>
              <a:rPr lang="en-GB" sz="1600" dirty="0"/>
              <a:t>Analysis to support digitisation of services including prescription prepayment certificates and maternity exemption certificates.</a:t>
            </a:r>
          </a:p>
          <a:p>
            <a:endParaRPr lang="en-GB" sz="1100" dirty="0"/>
          </a:p>
          <a:p>
            <a:r>
              <a:rPr lang="en-GB" sz="1600" dirty="0"/>
              <a:t>Text analytics and sentiment analysis on customer feedback and survey data.</a:t>
            </a:r>
          </a:p>
          <a:p>
            <a:pPr marL="0" indent="0">
              <a:buNone/>
            </a:pPr>
            <a:endParaRPr lang="en-GB" sz="1100" dirty="0"/>
          </a:p>
          <a:p>
            <a:pPr lvl="0"/>
            <a:r>
              <a:rPr lang="en-GB" sz="1600" dirty="0"/>
              <a:t>Developing and piloting an approach to detect unusual behaviour in claims made by opticians for NHS services. This was operationalized to allow for the national roll out.</a:t>
            </a:r>
          </a:p>
          <a:p>
            <a:endParaRPr lang="en-GB" sz="1100" dirty="0"/>
          </a:p>
          <a:p>
            <a:pPr lvl="0"/>
            <a:r>
              <a:rPr lang="en-GB" sz="1600" dirty="0"/>
              <a:t>Work with NHSBSA Dental Provider Assurance and NHS England to develop a methodology for estimating and reclaiming the value of inappropriately claimed Units of Dental Activity by contractors.</a:t>
            </a:r>
          </a:p>
          <a:p>
            <a:endParaRPr lang="en-GB" sz="1100" dirty="0"/>
          </a:p>
          <a:p>
            <a:pPr marL="457200" lvl="1" indent="-457200">
              <a:buFont typeface="Arial" pitchFamily="34" charset="0"/>
              <a:buChar char="•"/>
            </a:pPr>
            <a:r>
              <a:rPr lang="en-GB" sz="1600" dirty="0"/>
              <a:t>Identifying potential loss in the system for European Health Insurance Cards.</a:t>
            </a:r>
          </a:p>
          <a:p>
            <a:endParaRPr lang="en-GB" sz="1600" dirty="0"/>
          </a:p>
          <a:p>
            <a:endParaRPr lang="en-GB" sz="700" dirty="0"/>
          </a:p>
          <a:p>
            <a:pPr marL="0" indent="0">
              <a:buNone/>
            </a:pPr>
            <a:endParaRPr lang="en-GB" sz="700" dirty="0"/>
          </a:p>
        </p:txBody>
      </p:sp>
    </p:spTree>
    <p:extLst>
      <p:ext uri="{BB962C8B-B14F-4D97-AF65-F5344CB8AC3E}">
        <p14:creationId xmlns:p14="http://schemas.microsoft.com/office/powerpoint/2010/main" val="162284308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3184" y="303498"/>
            <a:ext cx="8291264" cy="432048"/>
          </a:xfrm>
        </p:spPr>
        <p:txBody>
          <a:bodyPr/>
          <a:lstStyle/>
          <a:p>
            <a:r>
              <a:rPr lang="en-GB" dirty="0">
                <a:solidFill>
                  <a:srgbClr val="0072C6"/>
                </a:solidFill>
              </a:rPr>
              <a:t>The</a:t>
            </a:r>
            <a:r>
              <a:rPr lang="en-GB" dirty="0"/>
              <a:t> </a:t>
            </a:r>
            <a:r>
              <a:rPr lang="en-GB" dirty="0">
                <a:solidFill>
                  <a:srgbClr val="0072C6"/>
                </a:solidFill>
              </a:rPr>
              <a:t>challenge</a:t>
            </a:r>
          </a:p>
        </p:txBody>
      </p:sp>
      <p:sp>
        <p:nvSpPr>
          <p:cNvPr id="3" name="Content Placeholder 2"/>
          <p:cNvSpPr>
            <a:spLocks noGrp="1"/>
          </p:cNvSpPr>
          <p:nvPr>
            <p:ph idx="1"/>
          </p:nvPr>
        </p:nvSpPr>
        <p:spPr>
          <a:xfrm>
            <a:off x="385192" y="843558"/>
            <a:ext cx="8291264" cy="3834426"/>
          </a:xfrm>
        </p:spPr>
        <p:txBody>
          <a:bodyPr/>
          <a:lstStyle/>
          <a:p>
            <a:r>
              <a:rPr lang="en-GB" sz="1600" dirty="0"/>
              <a:t>NHSBSA asked to collaborate to deliver £1bn of annual                                   recurring savings by March 2018.</a:t>
            </a:r>
            <a:endParaRPr lang="en-GB" sz="700" dirty="0"/>
          </a:p>
          <a:p>
            <a:r>
              <a:rPr lang="en-GB" sz="1600" dirty="0"/>
              <a:t>Finding and sizing the opportunities to make savings.</a:t>
            </a:r>
          </a:p>
        </p:txBody>
      </p:sp>
      <p:sp>
        <p:nvSpPr>
          <p:cNvPr id="4" name="Title 1"/>
          <p:cNvSpPr txBox="1">
            <a:spLocks/>
          </p:cNvSpPr>
          <p:nvPr/>
        </p:nvSpPr>
        <p:spPr>
          <a:xfrm>
            <a:off x="313184" y="1977684"/>
            <a:ext cx="8435280" cy="432048"/>
          </a:xfrm>
          <a:prstGeom prst="rect">
            <a:avLst/>
          </a:prstGeom>
        </p:spPr>
        <p:txBody>
          <a:bodyPr/>
          <a:lstStyle>
            <a:lvl1pPr algn="l" rtl="0" eaLnBrk="0" fontAlgn="base" hangingPunct="0">
              <a:spcBef>
                <a:spcPct val="0"/>
              </a:spcBef>
              <a:spcAft>
                <a:spcPct val="0"/>
              </a:spcAft>
              <a:defRPr sz="2400" b="1" kern="1200">
                <a:solidFill>
                  <a:srgbClr val="4BB7E4"/>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GB" dirty="0">
                <a:solidFill>
                  <a:srgbClr val="0072C6"/>
                </a:solidFill>
              </a:rPr>
              <a:t>The answer</a:t>
            </a:r>
          </a:p>
        </p:txBody>
      </p:sp>
      <p:sp>
        <p:nvSpPr>
          <p:cNvPr id="5" name="Content Placeholder 2"/>
          <p:cNvSpPr txBox="1">
            <a:spLocks/>
          </p:cNvSpPr>
          <p:nvPr/>
        </p:nvSpPr>
        <p:spPr>
          <a:xfrm>
            <a:off x="2928392" y="2055423"/>
            <a:ext cx="5748064" cy="2100503"/>
          </a:xfrm>
          <a:prstGeom prst="rect">
            <a:avLst/>
          </a:prstGeom>
        </p:spPr>
        <p:txBody>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t>Driving insight from the data we hold in operational systems.</a:t>
            </a:r>
          </a:p>
          <a:p>
            <a:r>
              <a:rPr lang="en-GB" sz="1600" dirty="0"/>
              <a:t>Technology that would enable us put all our data into one environment and analyse it without impacting operations.</a:t>
            </a:r>
          </a:p>
          <a:p>
            <a:r>
              <a:rPr lang="en-GB" sz="1600" dirty="0"/>
              <a:t>Technology that would not turn off the lights if we asked a question of large volumes of data.</a:t>
            </a:r>
          </a:p>
          <a:p>
            <a:r>
              <a:rPr lang="en-GB" sz="1600" dirty="0"/>
              <a:t>A team of people who could look after the data, do the hard sums and then present the findings.</a:t>
            </a: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949" y="2679762"/>
            <a:ext cx="2223820" cy="12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British Pound | Free Vectors, Stock Photos &amp; PS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1178" y="655120"/>
            <a:ext cx="1964623" cy="98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97443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a:t>
            </a:r>
          </a:p>
        </p:txBody>
      </p:sp>
      <p:sp>
        <p:nvSpPr>
          <p:cNvPr id="3" name="Content Placeholder 2"/>
          <p:cNvSpPr>
            <a:spLocks noGrp="1"/>
          </p:cNvSpPr>
          <p:nvPr>
            <p:ph idx="1"/>
          </p:nvPr>
        </p:nvSpPr>
        <p:spPr>
          <a:xfrm>
            <a:off x="179512" y="843558"/>
            <a:ext cx="8568952" cy="3834426"/>
          </a:xfrm>
        </p:spPr>
        <p:txBody>
          <a:bodyPr/>
          <a:lstStyle/>
          <a:p>
            <a:r>
              <a:rPr lang="en-GB" dirty="0"/>
              <a:t>Continue working with business areas to identify other opportunities to derive insight from our data, including the scoping of initiatives in new datasets.</a:t>
            </a:r>
          </a:p>
          <a:p>
            <a:endParaRPr lang="en-GB" dirty="0"/>
          </a:p>
          <a:p>
            <a:r>
              <a:rPr lang="en-GB" dirty="0"/>
              <a:t>Realise benefits of moving to the Cloud and new features now available to us.</a:t>
            </a:r>
          </a:p>
          <a:p>
            <a:pPr marL="0" indent="0">
              <a:buNone/>
            </a:pPr>
            <a:endParaRPr lang="en-GB" dirty="0"/>
          </a:p>
          <a:p>
            <a:r>
              <a:rPr lang="en-GB" dirty="0"/>
              <a:t>Deployment of some our data science insights to help realise operational efficiencies.</a:t>
            </a:r>
          </a:p>
          <a:p>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530023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pic>
        <p:nvPicPr>
          <p:cNvPr id="5" name="Picture 3" descr="C:\Users\calit\AppData\Local\Microsoft\Windows\Temporary Internet Files\Content.IE5\N6ER64X4\graphics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043499"/>
            <a:ext cx="3505200" cy="325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98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Users\calit\AppData\Local\Microsoft\Windows\Temporary Internet Files\Content.IE5\ZDP7TB64\success-for-new-hir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2" y="849772"/>
            <a:ext cx="8568951" cy="33421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9376" y="267494"/>
            <a:ext cx="8435280" cy="432048"/>
          </a:xfrm>
        </p:spPr>
        <p:txBody>
          <a:bodyPr/>
          <a:lstStyle/>
          <a:p>
            <a:r>
              <a:rPr lang="en-GB" dirty="0"/>
              <a:t>The outcome</a:t>
            </a:r>
          </a:p>
        </p:txBody>
      </p:sp>
      <p:sp>
        <p:nvSpPr>
          <p:cNvPr id="3" name="Content Placeholder 2"/>
          <p:cNvSpPr>
            <a:spLocks noGrp="1"/>
          </p:cNvSpPr>
          <p:nvPr>
            <p:ph idx="1"/>
          </p:nvPr>
        </p:nvSpPr>
        <p:spPr>
          <a:xfrm>
            <a:off x="319868" y="789552"/>
            <a:ext cx="4756189" cy="3035516"/>
          </a:xfrm>
        </p:spPr>
        <p:txBody>
          <a:bodyPr/>
          <a:lstStyle/>
          <a:p>
            <a:r>
              <a:rPr lang="en-GB" sz="1600" dirty="0"/>
              <a:t>Creation of the pioneering data lab.</a:t>
            </a:r>
          </a:p>
          <a:p>
            <a:r>
              <a:rPr lang="en-GB" sz="1600" dirty="0"/>
              <a:t>A dedicated team of data scientists and statisticians.</a:t>
            </a:r>
          </a:p>
          <a:p>
            <a:endParaRPr lang="en-GB" dirty="0"/>
          </a:p>
          <a:p>
            <a:endParaRPr lang="en-GB" dirty="0"/>
          </a:p>
          <a:p>
            <a:endParaRPr lang="en-GB" dirty="0"/>
          </a:p>
        </p:txBody>
      </p:sp>
      <p:sp>
        <p:nvSpPr>
          <p:cNvPr id="6" name="Content Placeholder 2"/>
          <p:cNvSpPr txBox="1">
            <a:spLocks/>
          </p:cNvSpPr>
          <p:nvPr/>
        </p:nvSpPr>
        <p:spPr>
          <a:xfrm>
            <a:off x="4572000" y="915566"/>
            <a:ext cx="4392488" cy="2806917"/>
          </a:xfrm>
          <a:prstGeom prst="rect">
            <a:avLst/>
          </a:prstGeom>
        </p:spPr>
        <p:txBody>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200" dirty="0">
              <a:solidFill>
                <a:prstClr val="black"/>
              </a:solidFill>
            </a:endParaRPr>
          </a:p>
          <a:p>
            <a:endParaRPr lang="en-GB" sz="1200" dirty="0">
              <a:solidFill>
                <a:prstClr val="black"/>
              </a:solidFill>
            </a:endParaRPr>
          </a:p>
          <a:p>
            <a:endParaRPr lang="en-GB" sz="1200" dirty="0">
              <a:solidFill>
                <a:prstClr val="black"/>
              </a:solidFill>
            </a:endParaRPr>
          </a:p>
          <a:p>
            <a:endParaRPr lang="en-GB" sz="1200" dirty="0">
              <a:solidFill>
                <a:prstClr val="black"/>
              </a:solidFill>
            </a:endParaRPr>
          </a:p>
          <a:p>
            <a:endParaRPr lang="en-GB" sz="1200" dirty="0">
              <a:solidFill>
                <a:prstClr val="black"/>
              </a:solidFill>
            </a:endParaRPr>
          </a:p>
          <a:p>
            <a:endParaRPr lang="en-GB" sz="1200" dirty="0">
              <a:solidFill>
                <a:prstClr val="black"/>
              </a:solidFill>
            </a:endParaRPr>
          </a:p>
          <a:p>
            <a:endParaRPr lang="en-GB" sz="1200" dirty="0">
              <a:solidFill>
                <a:prstClr val="black"/>
              </a:solidFill>
            </a:endParaRPr>
          </a:p>
          <a:p>
            <a:endParaRPr lang="en-GB" sz="1200" dirty="0">
              <a:solidFill>
                <a:prstClr val="black"/>
              </a:solidFill>
            </a:endParaRPr>
          </a:p>
          <a:p>
            <a:r>
              <a:rPr lang="en-GB" sz="1600" dirty="0">
                <a:solidFill>
                  <a:prstClr val="black"/>
                </a:solidFill>
              </a:rPr>
              <a:t>Over </a:t>
            </a:r>
            <a:r>
              <a:rPr lang="en-GB" sz="1600" b="1" dirty="0">
                <a:solidFill>
                  <a:prstClr val="black"/>
                </a:solidFill>
              </a:rPr>
              <a:t>£1.6bn </a:t>
            </a:r>
            <a:r>
              <a:rPr lang="en-GB" sz="1600" dirty="0">
                <a:solidFill>
                  <a:prstClr val="black"/>
                </a:solidFill>
              </a:rPr>
              <a:t>of potential savings identified within first 5 years.</a:t>
            </a:r>
          </a:p>
          <a:p>
            <a:r>
              <a:rPr lang="en-GB" sz="1600" dirty="0">
                <a:solidFill>
                  <a:prstClr val="black"/>
                </a:solidFill>
              </a:rPr>
              <a:t>Over 400 projects completed.</a:t>
            </a:r>
          </a:p>
          <a:p>
            <a:r>
              <a:rPr lang="en-GB" sz="1600" dirty="0">
                <a:solidFill>
                  <a:prstClr val="black"/>
                </a:solidFill>
              </a:rPr>
              <a:t>A strengthened team and new junior roles to allow career progression.</a:t>
            </a:r>
          </a:p>
          <a:p>
            <a:r>
              <a:rPr lang="en-GB" sz="1600" dirty="0">
                <a:solidFill>
                  <a:prstClr val="black"/>
                </a:solidFill>
              </a:rPr>
              <a:t>Award winning.</a:t>
            </a:r>
          </a:p>
          <a:p>
            <a:endParaRPr lang="en-GB" dirty="0">
              <a:solidFill>
                <a:srgbClr val="FF0000"/>
              </a:solidFill>
            </a:endParaRPr>
          </a:p>
          <a:p>
            <a:endParaRPr lang="en-GB" dirty="0">
              <a:solidFill>
                <a:prstClr val="black"/>
              </a:solidFill>
            </a:endParaRPr>
          </a:p>
        </p:txBody>
      </p:sp>
    </p:spTree>
    <p:extLst>
      <p:ext uri="{BB962C8B-B14F-4D97-AF65-F5344CB8AC3E}">
        <p14:creationId xmlns:p14="http://schemas.microsoft.com/office/powerpoint/2010/main" val="88453486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303498"/>
            <a:ext cx="8784976" cy="432048"/>
          </a:xfrm>
        </p:spPr>
        <p:txBody>
          <a:bodyPr/>
          <a:lstStyle/>
          <a:p>
            <a:r>
              <a:rPr lang="en-GB" dirty="0">
                <a:solidFill>
                  <a:srgbClr val="0072C6"/>
                </a:solidFill>
              </a:rPr>
              <a:t>In the beginning - Technology</a:t>
            </a:r>
          </a:p>
        </p:txBody>
      </p:sp>
      <p:sp>
        <p:nvSpPr>
          <p:cNvPr id="5" name="Content Placeholder 2"/>
          <p:cNvSpPr>
            <a:spLocks noGrp="1"/>
          </p:cNvSpPr>
          <p:nvPr>
            <p:ph idx="1"/>
          </p:nvPr>
        </p:nvSpPr>
        <p:spPr>
          <a:xfrm>
            <a:off x="251522" y="789552"/>
            <a:ext cx="5616623" cy="3186354"/>
          </a:xfrm>
        </p:spPr>
        <p:txBody>
          <a:bodyPr/>
          <a:lstStyle/>
          <a:p>
            <a:pPr marL="0" indent="0">
              <a:buNone/>
            </a:pPr>
            <a:r>
              <a:rPr lang="en-GB" sz="1800" b="1" dirty="0"/>
              <a:t>Oracle Exadata and Advanced Analytics</a:t>
            </a:r>
          </a:p>
          <a:p>
            <a:endParaRPr lang="en-GB" sz="700" dirty="0"/>
          </a:p>
          <a:p>
            <a:r>
              <a:rPr lang="en-GB" sz="1600" dirty="0"/>
              <a:t>Able to hold large amounts of data in an Oracle database.</a:t>
            </a:r>
          </a:p>
          <a:p>
            <a:r>
              <a:rPr lang="en-GB" sz="1600" dirty="0"/>
              <a:t>Speed to deploy. </a:t>
            </a:r>
          </a:p>
          <a:p>
            <a:r>
              <a:rPr lang="en-GB" sz="1600" dirty="0"/>
              <a:t>Secure.</a:t>
            </a:r>
          </a:p>
          <a:p>
            <a:r>
              <a:rPr lang="en-GB" sz="1600" dirty="0"/>
              <a:t>Engineered in-memory system (powerful data mining algorithms executed within database).</a:t>
            </a:r>
          </a:p>
          <a:p>
            <a:r>
              <a:rPr lang="en-GB" sz="1600" dirty="0"/>
              <a:t>Integration with R.</a:t>
            </a:r>
          </a:p>
          <a:p>
            <a:r>
              <a:rPr lang="en-GB" sz="1600" dirty="0"/>
              <a:t>Existing Oracle database experience within the organisation.</a:t>
            </a:r>
          </a:p>
          <a:p>
            <a:r>
              <a:rPr lang="en-GB" sz="1600" dirty="0"/>
              <a:t>Courses and support available.</a:t>
            </a:r>
          </a:p>
          <a:p>
            <a:r>
              <a:rPr lang="en-GB" sz="1600" dirty="0"/>
              <a:t>Intuitive to use/no need for specialist skills.</a:t>
            </a:r>
          </a:p>
          <a:p>
            <a:endParaRPr lang="en-GB" sz="1600" dirty="0"/>
          </a:p>
          <a:p>
            <a:endParaRPr lang="en-GB" dirty="0"/>
          </a:p>
          <a:p>
            <a:endParaRPr lang="en-GB"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363" y="1059582"/>
            <a:ext cx="3322709"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68140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303498"/>
            <a:ext cx="8291264" cy="432048"/>
          </a:xfrm>
        </p:spPr>
        <p:txBody>
          <a:bodyPr/>
          <a:lstStyle/>
          <a:p>
            <a:r>
              <a:rPr lang="en-GB" dirty="0"/>
              <a:t>Where we are now - Technology</a:t>
            </a:r>
          </a:p>
        </p:txBody>
      </p:sp>
      <p:pic>
        <p:nvPicPr>
          <p:cNvPr id="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309" y="1203598"/>
            <a:ext cx="2318366" cy="109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95536" y="843558"/>
            <a:ext cx="8568952" cy="3834426"/>
          </a:xfrm>
        </p:spPr>
        <p:txBody>
          <a:bodyPr/>
          <a:lstStyle/>
          <a:p>
            <a:r>
              <a:rPr lang="en-GB" dirty="0"/>
              <a:t>In May 2020 we moved away from On-Premise to the Cloud.</a:t>
            </a:r>
          </a:p>
          <a:p>
            <a:pPr marL="0" indent="0">
              <a:buNone/>
            </a:pPr>
            <a:endParaRPr lang="en-GB" dirty="0"/>
          </a:p>
          <a:p>
            <a:pPr marL="0" indent="0">
              <a:buNone/>
            </a:pPr>
            <a:r>
              <a:rPr lang="en-GB" b="1" dirty="0"/>
              <a:t>Key Benefits</a:t>
            </a:r>
          </a:p>
          <a:p>
            <a:pPr marL="0" indent="0">
              <a:buNone/>
            </a:pPr>
            <a:endParaRPr lang="en-GB" sz="1400" dirty="0"/>
          </a:p>
          <a:p>
            <a:pPr lvl="0"/>
            <a:r>
              <a:rPr lang="en-GB" sz="1600" b="1" dirty="0"/>
              <a:t>Additional Storage</a:t>
            </a:r>
            <a:r>
              <a:rPr lang="en-GB" sz="1600" dirty="0"/>
              <a:t> - needed to on-board data.</a:t>
            </a:r>
          </a:p>
          <a:p>
            <a:pPr lvl="0"/>
            <a:endParaRPr lang="en-GB" sz="1400" dirty="0"/>
          </a:p>
          <a:p>
            <a:pPr lvl="0"/>
            <a:r>
              <a:rPr lang="en-GB" sz="1600" b="1" dirty="0"/>
              <a:t>Additional memory and CPU</a:t>
            </a:r>
            <a:r>
              <a:rPr lang="en-GB" sz="1600" dirty="0"/>
              <a:t> - which will aid advanced analytics work using Oracle Machine Learning.</a:t>
            </a:r>
          </a:p>
          <a:p>
            <a:pPr marL="0" lvl="0" indent="0">
              <a:buNone/>
            </a:pPr>
            <a:endParaRPr lang="en-GB" sz="1400" dirty="0"/>
          </a:p>
          <a:p>
            <a:pPr lvl="0"/>
            <a:r>
              <a:rPr lang="en-GB" sz="1600" b="1" dirty="0"/>
              <a:t>Flexible Cloud scaling </a:t>
            </a:r>
            <a:r>
              <a:rPr lang="en-GB" sz="1600" dirty="0"/>
              <a:t>- allows the DALL to utilise the flexible cloud model where databases and services can be shut down or scaled back in order to reduce running costs or allow that Universal Credit to be used elsewhere, for example giving more resource to heavy hitting processes making the DALL more productive and efficient.</a:t>
            </a:r>
          </a:p>
          <a:p>
            <a:endParaRPr lang="en-GB" dirty="0"/>
          </a:p>
        </p:txBody>
      </p:sp>
    </p:spTree>
    <p:extLst>
      <p:ext uri="{BB962C8B-B14F-4D97-AF65-F5344CB8AC3E}">
        <p14:creationId xmlns:p14="http://schemas.microsoft.com/office/powerpoint/2010/main" val="133476651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GB" dirty="0"/>
              <a:t>Technical Landscape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699540"/>
            <a:ext cx="6768752" cy="394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450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49492"/>
            <a:ext cx="8291264" cy="432048"/>
          </a:xfrm>
        </p:spPr>
        <p:txBody>
          <a:bodyPr/>
          <a:lstStyle/>
          <a:p>
            <a:r>
              <a:rPr lang="en-GB" dirty="0">
                <a:solidFill>
                  <a:srgbClr val="0072C6"/>
                </a:solidFill>
              </a:rPr>
              <a:t>Our Data Lab</a:t>
            </a:r>
          </a:p>
        </p:txBody>
      </p:sp>
      <p:sp>
        <p:nvSpPr>
          <p:cNvPr id="3" name="TextBox 2"/>
          <p:cNvSpPr txBox="1"/>
          <p:nvPr/>
        </p:nvSpPr>
        <p:spPr>
          <a:xfrm>
            <a:off x="251520" y="843558"/>
            <a:ext cx="3744416" cy="2862322"/>
          </a:xfrm>
          <a:prstGeom prst="rect">
            <a:avLst/>
          </a:prstGeom>
          <a:noFill/>
        </p:spPr>
        <p:txBody>
          <a:bodyPr wrap="square" rtlCol="0">
            <a:spAutoFit/>
          </a:bodyPr>
          <a:lstStyle/>
          <a:p>
            <a:pPr marL="285750" indent="-285750">
              <a:buFont typeface="Arial" pitchFamily="34" charset="0"/>
              <a:buChar char="•"/>
            </a:pPr>
            <a:r>
              <a:rPr lang="en-GB" dirty="0">
                <a:solidFill>
                  <a:prstClr val="black"/>
                </a:solidFill>
                <a:latin typeface="Arial" pitchFamily="34" charset="0"/>
                <a:cs typeface="Arial" pitchFamily="34" charset="0"/>
              </a:rPr>
              <a:t>A dedicated environment for mining data.</a:t>
            </a:r>
          </a:p>
          <a:p>
            <a:pPr marL="285750" indent="-285750">
              <a:buFont typeface="Arial" pitchFamily="34" charset="0"/>
              <a:buChar char="•"/>
            </a:pPr>
            <a:endParaRPr lang="en-GB" dirty="0">
              <a:solidFill>
                <a:prstClr val="black"/>
              </a:solidFill>
              <a:latin typeface="Arial" pitchFamily="34" charset="0"/>
              <a:cs typeface="Arial" pitchFamily="34" charset="0"/>
            </a:endParaRPr>
          </a:p>
          <a:p>
            <a:pPr marL="285750" indent="-285750">
              <a:buFont typeface="Arial" pitchFamily="34" charset="0"/>
              <a:buChar char="•"/>
            </a:pPr>
            <a:r>
              <a:rPr lang="en-GB" dirty="0">
                <a:solidFill>
                  <a:prstClr val="black"/>
                </a:solidFill>
                <a:latin typeface="Arial" pitchFamily="34" charset="0"/>
                <a:cs typeface="Arial" pitchFamily="34" charset="0"/>
              </a:rPr>
              <a:t>Oracle Machine Learning.</a:t>
            </a:r>
          </a:p>
          <a:p>
            <a:pPr marL="285750" indent="-285750">
              <a:buFont typeface="Arial" pitchFamily="34" charset="0"/>
              <a:buChar char="•"/>
            </a:pPr>
            <a:endParaRPr lang="en-GB" dirty="0">
              <a:solidFill>
                <a:prstClr val="black"/>
              </a:solidFill>
              <a:latin typeface="Arial" pitchFamily="34" charset="0"/>
              <a:cs typeface="Arial" pitchFamily="34" charset="0"/>
            </a:endParaRPr>
          </a:p>
          <a:p>
            <a:pPr marL="285750" indent="-285750">
              <a:buFont typeface="Arial" pitchFamily="34" charset="0"/>
              <a:buChar char="•"/>
            </a:pPr>
            <a:r>
              <a:rPr lang="en-GB" dirty="0">
                <a:solidFill>
                  <a:prstClr val="black"/>
                </a:solidFill>
                <a:latin typeface="Arial" pitchFamily="34" charset="0"/>
                <a:cs typeface="Arial" pitchFamily="34" charset="0"/>
              </a:rPr>
              <a:t>Range of datasets which we can join together.</a:t>
            </a:r>
          </a:p>
          <a:p>
            <a:pPr marL="285750" indent="-285750">
              <a:buFont typeface="Arial" pitchFamily="34" charset="0"/>
              <a:buChar char="•"/>
            </a:pPr>
            <a:endParaRPr lang="en-GB" dirty="0">
              <a:solidFill>
                <a:prstClr val="black"/>
              </a:solidFill>
              <a:latin typeface="Arial" pitchFamily="34" charset="0"/>
              <a:cs typeface="Arial" pitchFamily="34" charset="0"/>
            </a:endParaRPr>
          </a:p>
          <a:p>
            <a:pPr marL="285750" indent="-285750">
              <a:buFont typeface="Arial" pitchFamily="34" charset="0"/>
              <a:buChar char="•"/>
            </a:pPr>
            <a:r>
              <a:rPr lang="en-GB" dirty="0">
                <a:solidFill>
                  <a:prstClr val="black"/>
                </a:solidFill>
                <a:latin typeface="Arial" pitchFamily="34" charset="0"/>
                <a:cs typeface="Arial" pitchFamily="34" charset="0"/>
              </a:rPr>
              <a:t>A dedicated team of data scientists and statisticians.</a:t>
            </a:r>
          </a:p>
        </p:txBody>
      </p:sp>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7" y="627534"/>
            <a:ext cx="4081859" cy="324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3528" y="4083919"/>
            <a:ext cx="8208912" cy="584775"/>
          </a:xfrm>
          <a:prstGeom prst="rect">
            <a:avLst/>
          </a:prstGeom>
          <a:solidFill>
            <a:schemeClr val="tx2">
              <a:lumMod val="20000"/>
              <a:lumOff val="80000"/>
            </a:schemeClr>
          </a:solidFill>
        </p:spPr>
        <p:txBody>
          <a:bodyPr wrap="square" rtlCol="0">
            <a:spAutoFit/>
          </a:bodyPr>
          <a:lstStyle/>
          <a:p>
            <a:r>
              <a:rPr lang="en-GB" sz="1600" dirty="0">
                <a:latin typeface="Arial" pitchFamily="34" charset="0"/>
                <a:cs typeface="Arial" pitchFamily="34" charset="0"/>
              </a:rPr>
              <a:t>Aim to be at the forefront of delivering new insights from data that improve patient and customer outcomes and reduce loss in the system.</a:t>
            </a:r>
          </a:p>
        </p:txBody>
      </p:sp>
    </p:spTree>
    <p:extLst>
      <p:ext uri="{BB962C8B-B14F-4D97-AF65-F5344CB8AC3E}">
        <p14:creationId xmlns:p14="http://schemas.microsoft.com/office/powerpoint/2010/main" val="201193048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795" y="249492"/>
            <a:ext cx="8435280" cy="432048"/>
          </a:xfrm>
        </p:spPr>
        <p:txBody>
          <a:bodyPr/>
          <a:lstStyle/>
          <a:p>
            <a:r>
              <a:rPr lang="en-GB" dirty="0">
                <a:solidFill>
                  <a:srgbClr val="0072C6"/>
                </a:solidFill>
              </a:rPr>
              <a:t>How we work</a:t>
            </a:r>
            <a:r>
              <a:rPr lang="en-GB" dirty="0"/>
              <a:t>	</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882159762"/>
              </p:ext>
            </p:extLst>
          </p:nvPr>
        </p:nvGraphicFramePr>
        <p:xfrm>
          <a:off x="2843809" y="829974"/>
          <a:ext cx="6683375" cy="341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179512" y="699542"/>
            <a:ext cx="3928558" cy="3847207"/>
          </a:xfrm>
          <a:prstGeom prst="rect">
            <a:avLst/>
          </a:prstGeom>
          <a:noFill/>
        </p:spPr>
        <p:txBody>
          <a:bodyPr wrap="square" rtlCol="0">
            <a:spAutoFit/>
          </a:bodyPr>
          <a:lstStyle/>
          <a:p>
            <a:pPr marL="285750" indent="-285750">
              <a:buFont typeface="Arial" pitchFamily="34" charset="0"/>
              <a:buChar char="•"/>
            </a:pPr>
            <a:r>
              <a:rPr lang="en-GB" sz="1700" dirty="0">
                <a:solidFill>
                  <a:prstClr val="black"/>
                </a:solidFill>
                <a:latin typeface="Arial" pitchFamily="34" charset="0"/>
                <a:cs typeface="Arial" pitchFamily="34" charset="0"/>
              </a:rPr>
              <a:t>The DALL operating model must be flexible to respond to the needs of our customers.</a:t>
            </a:r>
          </a:p>
          <a:p>
            <a:pPr marL="285750" indent="-285750">
              <a:buFont typeface="Arial" pitchFamily="34" charset="0"/>
              <a:buChar char="•"/>
            </a:pPr>
            <a:endParaRPr lang="en-GB" sz="800" dirty="0">
              <a:solidFill>
                <a:prstClr val="black"/>
              </a:solidFill>
              <a:latin typeface="Arial" pitchFamily="34" charset="0"/>
              <a:cs typeface="Arial" pitchFamily="34" charset="0"/>
            </a:endParaRPr>
          </a:p>
          <a:p>
            <a:pPr marL="285750" indent="-285750">
              <a:buFont typeface="Arial" pitchFamily="34" charset="0"/>
              <a:buChar char="•"/>
            </a:pPr>
            <a:r>
              <a:rPr lang="en-GB" sz="1700" dirty="0">
                <a:solidFill>
                  <a:prstClr val="black"/>
                </a:solidFill>
                <a:latin typeface="Arial" pitchFamily="34" charset="0"/>
                <a:cs typeface="Arial" pitchFamily="34" charset="0"/>
              </a:rPr>
              <a:t>Anyone from the NHSBSA or the wider NHS can contact us for help.</a:t>
            </a:r>
          </a:p>
          <a:p>
            <a:pPr marL="285750" indent="-285750">
              <a:buFont typeface="Arial" pitchFamily="34" charset="0"/>
              <a:buChar char="•"/>
            </a:pPr>
            <a:endParaRPr lang="en-GB" sz="800" dirty="0">
              <a:solidFill>
                <a:prstClr val="black"/>
              </a:solidFill>
              <a:latin typeface="Arial" pitchFamily="34" charset="0"/>
              <a:cs typeface="Arial" pitchFamily="34" charset="0"/>
            </a:endParaRPr>
          </a:p>
          <a:p>
            <a:pPr marL="285750" indent="-285750">
              <a:buFont typeface="Arial" pitchFamily="34" charset="0"/>
              <a:buChar char="•"/>
            </a:pPr>
            <a:r>
              <a:rPr lang="en-GB" sz="1700" dirty="0">
                <a:solidFill>
                  <a:prstClr val="black"/>
                </a:solidFill>
                <a:latin typeface="Arial" pitchFamily="34" charset="0"/>
                <a:cs typeface="Arial" pitchFamily="34" charset="0"/>
              </a:rPr>
              <a:t>All requests are assessed and logged within a tracker.</a:t>
            </a:r>
          </a:p>
          <a:p>
            <a:pPr marL="285750" indent="-285750">
              <a:buFont typeface="Arial" pitchFamily="34" charset="0"/>
              <a:buChar char="•"/>
            </a:pPr>
            <a:endParaRPr lang="en-GB" sz="800" dirty="0">
              <a:solidFill>
                <a:prstClr val="black"/>
              </a:solidFill>
              <a:latin typeface="Arial" pitchFamily="34" charset="0"/>
              <a:cs typeface="Arial" pitchFamily="34" charset="0"/>
            </a:endParaRPr>
          </a:p>
          <a:p>
            <a:pPr marL="285750" indent="-285750">
              <a:buFont typeface="Arial" pitchFamily="34" charset="0"/>
              <a:buChar char="•"/>
            </a:pPr>
            <a:endParaRPr lang="en-GB" sz="800" dirty="0">
              <a:solidFill>
                <a:prstClr val="black"/>
              </a:solidFill>
              <a:latin typeface="Arial" pitchFamily="34" charset="0"/>
              <a:cs typeface="Arial" pitchFamily="34" charset="0"/>
            </a:endParaRPr>
          </a:p>
          <a:p>
            <a:pPr marL="285750" indent="-285750">
              <a:buFont typeface="Arial" pitchFamily="34" charset="0"/>
              <a:buChar char="•"/>
            </a:pPr>
            <a:r>
              <a:rPr lang="en-GB" sz="1700" dirty="0">
                <a:solidFill>
                  <a:prstClr val="black"/>
                </a:solidFill>
                <a:latin typeface="Arial" pitchFamily="34" charset="0"/>
                <a:cs typeface="Arial" pitchFamily="34" charset="0"/>
              </a:rPr>
              <a:t>Each project has a business sponsor.</a:t>
            </a:r>
          </a:p>
          <a:p>
            <a:pPr marL="285750" indent="-285750">
              <a:buFont typeface="Arial" pitchFamily="34" charset="0"/>
              <a:buChar char="•"/>
            </a:pPr>
            <a:endParaRPr lang="en-GB" sz="800" dirty="0">
              <a:solidFill>
                <a:prstClr val="black"/>
              </a:solidFill>
              <a:latin typeface="Arial" pitchFamily="34" charset="0"/>
              <a:cs typeface="Arial" pitchFamily="34" charset="0"/>
            </a:endParaRPr>
          </a:p>
          <a:p>
            <a:pPr marL="285750" indent="-285750">
              <a:buFont typeface="Arial" pitchFamily="34" charset="0"/>
              <a:buChar char="•"/>
            </a:pPr>
            <a:r>
              <a:rPr lang="en-GB" sz="1700" dirty="0">
                <a:solidFill>
                  <a:prstClr val="black"/>
                </a:solidFill>
                <a:latin typeface="Arial" pitchFamily="34" charset="0"/>
                <a:cs typeface="Arial" pitchFamily="34" charset="0"/>
              </a:rPr>
              <a:t>We use an industry standard methodology (CRISP-DM) for managing our data mining projects.</a:t>
            </a:r>
          </a:p>
        </p:txBody>
      </p:sp>
      <p:sp>
        <p:nvSpPr>
          <p:cNvPr id="11" name="Cloud Callout 10"/>
          <p:cNvSpPr/>
          <p:nvPr/>
        </p:nvSpPr>
        <p:spPr>
          <a:xfrm>
            <a:off x="4108070" y="411510"/>
            <a:ext cx="1478756" cy="736662"/>
          </a:xfrm>
          <a:prstGeom prst="cloudCallout">
            <a:avLst>
              <a:gd name="adj1" fmla="val 85167"/>
              <a:gd name="adj2" fmla="val 895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solidFill>
                  <a:prstClr val="black"/>
                </a:solidFill>
                <a:latin typeface="Arial" pitchFamily="34" charset="0"/>
                <a:cs typeface="Arial" pitchFamily="34" charset="0"/>
              </a:rPr>
              <a:t>I have a problem or opportunity</a:t>
            </a:r>
          </a:p>
        </p:txBody>
      </p:sp>
      <p:sp>
        <p:nvSpPr>
          <p:cNvPr id="12" name="TextBox 11"/>
          <p:cNvSpPr txBox="1"/>
          <p:nvPr/>
        </p:nvSpPr>
        <p:spPr>
          <a:xfrm>
            <a:off x="5608091" y="3148422"/>
            <a:ext cx="685800" cy="307777"/>
          </a:xfrm>
          <a:prstGeom prst="rect">
            <a:avLst/>
          </a:prstGeom>
          <a:noFill/>
        </p:spPr>
        <p:txBody>
          <a:bodyPr wrap="square" rtlCol="0">
            <a:spAutoFit/>
          </a:bodyPr>
          <a:lstStyle/>
          <a:p>
            <a:r>
              <a:rPr lang="en-GB" sz="1400" b="1" dirty="0">
                <a:solidFill>
                  <a:prstClr val="black"/>
                </a:solidFill>
                <a:latin typeface="Arial" pitchFamily="34" charset="0"/>
                <a:cs typeface="Arial" pitchFamily="34" charset="0"/>
              </a:rPr>
              <a:t>DALL</a:t>
            </a:r>
          </a:p>
        </p:txBody>
      </p:sp>
      <p:sp>
        <p:nvSpPr>
          <p:cNvPr id="13" name="TextBox 12"/>
          <p:cNvSpPr txBox="1"/>
          <p:nvPr/>
        </p:nvSpPr>
        <p:spPr>
          <a:xfrm>
            <a:off x="5912891" y="1660290"/>
            <a:ext cx="1219200" cy="307777"/>
          </a:xfrm>
          <a:prstGeom prst="rect">
            <a:avLst/>
          </a:prstGeom>
          <a:noFill/>
        </p:spPr>
        <p:txBody>
          <a:bodyPr wrap="square" rtlCol="0">
            <a:spAutoFit/>
          </a:bodyPr>
          <a:lstStyle/>
          <a:p>
            <a:r>
              <a:rPr lang="en-GB" sz="1400" b="1" dirty="0">
                <a:solidFill>
                  <a:prstClr val="black"/>
                </a:solidFill>
                <a:latin typeface="Arial" pitchFamily="34" charset="0"/>
                <a:cs typeface="Arial" pitchFamily="34" charset="0"/>
              </a:rPr>
              <a:t>CUSTOMER</a:t>
            </a:r>
          </a:p>
        </p:txBody>
      </p:sp>
      <p:cxnSp>
        <p:nvCxnSpPr>
          <p:cNvPr id="14" name="Straight Connector 13"/>
          <p:cNvCxnSpPr/>
          <p:nvPr/>
        </p:nvCxnSpPr>
        <p:spPr>
          <a:xfrm flipH="1">
            <a:off x="5081736" y="1329612"/>
            <a:ext cx="2514600" cy="2460873"/>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5692" y="1963980"/>
            <a:ext cx="1676399" cy="123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75997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Presentation1_v2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on1_v2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resentation1_v2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resentation1_v2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1398</TotalTime>
  <Words>4335</Words>
  <Application>Microsoft Office PowerPoint</Application>
  <PresentationFormat>On-screen Show (16:9)</PresentationFormat>
  <Paragraphs>475</Paragraphs>
  <Slides>31</Slides>
  <Notes>22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31</vt:i4>
      </vt:variant>
    </vt:vector>
  </HeadingPairs>
  <TitlesOfParts>
    <vt:vector size="38" baseType="lpstr">
      <vt:lpstr>Arial</vt:lpstr>
      <vt:lpstr>Calibri</vt:lpstr>
      <vt:lpstr>Wingdings</vt:lpstr>
      <vt:lpstr>Presentation1_v2 (2)</vt:lpstr>
      <vt:lpstr>1_Presentation1_v2 (2)</vt:lpstr>
      <vt:lpstr>2_Presentation1_v2 (2)</vt:lpstr>
      <vt:lpstr>3_Presentation1_v2 (2)</vt:lpstr>
      <vt:lpstr>The Data Analytics Learning Laboratory at NHSBSA</vt:lpstr>
      <vt:lpstr>Who are we?</vt:lpstr>
      <vt:lpstr>The challenge</vt:lpstr>
      <vt:lpstr>The outcome</vt:lpstr>
      <vt:lpstr>In the beginning - Technology</vt:lpstr>
      <vt:lpstr>Where we are now - Technology</vt:lpstr>
      <vt:lpstr>Technical Landscape</vt:lpstr>
      <vt:lpstr>Our Data Lab</vt:lpstr>
      <vt:lpstr>How we work </vt:lpstr>
      <vt:lpstr>Projects and customers</vt:lpstr>
      <vt:lpstr>Case Study projects</vt:lpstr>
      <vt:lpstr>The Electronic Prescription Service (EPS)</vt:lpstr>
      <vt:lpstr>The Electronic Prescription Service (EPS)</vt:lpstr>
      <vt:lpstr>The Electronic Prescription Service (EPS)</vt:lpstr>
      <vt:lpstr>Real-time Electronic Prescribing </vt:lpstr>
      <vt:lpstr>Dependency Forming Drugs</vt:lpstr>
      <vt:lpstr>Dependency Forming Drugs</vt:lpstr>
      <vt:lpstr>Dependency Forming Drugs</vt:lpstr>
      <vt:lpstr>Dependency Forming Drugs</vt:lpstr>
      <vt:lpstr>Understanding how our customers use ePACT2 </vt:lpstr>
      <vt:lpstr>PowerPoint Presentation</vt:lpstr>
      <vt:lpstr>Understanding how our customers use ePACT2 </vt:lpstr>
      <vt:lpstr>Understanding how our customers use ePACT2 </vt:lpstr>
      <vt:lpstr>Data + Data = Insights?</vt:lpstr>
      <vt:lpstr>Asthma prescribing</vt:lpstr>
      <vt:lpstr>Asthma prescribing</vt:lpstr>
      <vt:lpstr>Asthma prescribing</vt:lpstr>
      <vt:lpstr>Asthma prescribing</vt:lpstr>
      <vt:lpstr>We also undertake analysis across a range of other services areas!</vt:lpstr>
      <vt:lpstr>Next Steps</vt:lpstr>
      <vt:lpstr>Any Questions?</vt:lpstr>
    </vt:vector>
  </TitlesOfParts>
  <Company>NHSBSA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Data Analytics Learning Laboratory</dc:title>
  <dc:creator>Philip Godfrey</dc:creator>
  <cp:lastModifiedBy>Carrie Dayton</cp:lastModifiedBy>
  <cp:revision>67</cp:revision>
  <dcterms:created xsi:type="dcterms:W3CDTF">2020-06-08T07:06:01Z</dcterms:created>
  <dcterms:modified xsi:type="dcterms:W3CDTF">2020-07-06T15:16:34Z</dcterms:modified>
</cp:coreProperties>
</file>